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9" r:id="rId3"/>
    <p:sldId id="264" r:id="rId4"/>
    <p:sldId id="268" r:id="rId5"/>
    <p:sldId id="273" r:id="rId6"/>
    <p:sldId id="274" r:id="rId7"/>
    <p:sldId id="279" r:id="rId8"/>
    <p:sldId id="280" r:id="rId9"/>
    <p:sldId id="283" r:id="rId10"/>
    <p:sldId id="284" r:id="rId11"/>
    <p:sldId id="285" r:id="rId12"/>
    <p:sldId id="290" r:id="rId13"/>
    <p:sldId id="292" r:id="rId14"/>
    <p:sldId id="293" r:id="rId15"/>
  </p:sldIdLst>
  <p:sldSz cx="9906000" cy="6858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Estilo Escuro 2 - Ênfase 3/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Estilo E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9" autoAdjust="0"/>
    <p:restoredTop sz="94729" autoAdjust="0"/>
  </p:normalViewPr>
  <p:slideViewPr>
    <p:cSldViewPr>
      <p:cViewPr>
        <p:scale>
          <a:sx n="98" d="100"/>
          <a:sy n="98" d="100"/>
        </p:scale>
        <p:origin x="-90" y="21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21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4DAAB5-9F9D-4707-8096-63F9BEA5D0EE}" type="doc">
      <dgm:prSet loTypeId="urn:microsoft.com/office/officeart/2005/8/layout/equation2" loCatId="process" qsTypeId="urn:microsoft.com/office/officeart/2005/8/quickstyle/simple4" qsCatId="simple" csTypeId="urn:microsoft.com/office/officeart/2005/8/colors/colorful3" csCatId="colorful" phldr="1"/>
      <dgm:spPr/>
    </dgm:pt>
    <dgm:pt modelId="{FF574CA5-9315-4948-9D2D-A1E14274DEB6}">
      <dgm:prSet phldrT="[Texto]"/>
      <dgm:spPr/>
      <dgm:t>
        <a:bodyPr/>
        <a:lstStyle/>
        <a:p>
          <a:r>
            <a:rPr lang="pt-BR" dirty="0" smtClean="0">
              <a:latin typeface="Arial" panose="020B0604020202020204" pitchFamily="34" charset="0"/>
              <a:cs typeface="Arial" panose="020B0604020202020204" pitchFamily="34" charset="0"/>
            </a:rPr>
            <a:t>2.229.256 docentes no Censo</a:t>
          </a:r>
          <a:endParaRPr lang="pt-B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457342-C4BB-42AA-9740-7DAA5B4627DF}" type="parTrans" cxnId="{901DC8A2-25EA-4A9A-9C82-2348B8CBC22C}">
      <dgm:prSet/>
      <dgm:spPr/>
      <dgm:t>
        <a:bodyPr/>
        <a:lstStyle/>
        <a:p>
          <a:endParaRPr lang="pt-BR"/>
        </a:p>
      </dgm:t>
    </dgm:pt>
    <dgm:pt modelId="{56763180-5056-42C0-949C-07D79E1A7C2D}" type="sibTrans" cxnId="{901DC8A2-25EA-4A9A-9C82-2348B8CBC22C}">
      <dgm:prSet/>
      <dgm:spPr/>
      <dgm:t>
        <a:bodyPr/>
        <a:lstStyle/>
        <a:p>
          <a:endParaRPr lang="pt-BR"/>
        </a:p>
      </dgm:t>
    </dgm:pt>
    <dgm:pt modelId="{EDE09715-EBA9-4649-8D20-2FFAC2F5DEA0}">
      <dgm:prSet phldrT="[Texto]"/>
      <dgm:spPr/>
      <dgm:t>
        <a:bodyPr/>
        <a:lstStyle/>
        <a:p>
          <a:r>
            <a:rPr lang="pt-BR" dirty="0" smtClean="0">
              <a:latin typeface="Arial" panose="020B0604020202020204" pitchFamily="34" charset="0"/>
              <a:cs typeface="Arial" panose="020B0604020202020204" pitchFamily="34" charset="0"/>
            </a:rPr>
            <a:t>74.632.638 contratos na RAIS</a:t>
          </a:r>
          <a:endParaRPr lang="pt-BR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500920-A72A-411F-8B6B-B3461B3944C0}" type="parTrans" cxnId="{807FB23B-4DBE-42DE-BE80-9E7C528A94B8}">
      <dgm:prSet/>
      <dgm:spPr/>
      <dgm:t>
        <a:bodyPr/>
        <a:lstStyle/>
        <a:p>
          <a:endParaRPr lang="pt-BR"/>
        </a:p>
      </dgm:t>
    </dgm:pt>
    <dgm:pt modelId="{829861FB-B3D3-447F-BD1F-3055AA4597DE}" type="sibTrans" cxnId="{807FB23B-4DBE-42DE-BE80-9E7C528A94B8}">
      <dgm:prSet/>
      <dgm:spPr/>
      <dgm:t>
        <a:bodyPr/>
        <a:lstStyle/>
        <a:p>
          <a:endParaRPr lang="pt-BR"/>
        </a:p>
      </dgm:t>
    </dgm:pt>
    <dgm:pt modelId="{07514559-1840-43DA-8C6D-D65E94A3C90F}">
      <dgm:prSet phldrT="[Texto]" custT="1"/>
      <dgm:spPr/>
      <dgm:t>
        <a:bodyPr/>
        <a:lstStyle/>
        <a:p>
          <a:r>
            <a:rPr lang="pt-BR" sz="3000" dirty="0" smtClean="0">
              <a:latin typeface="Arial" panose="020B0604020202020204" pitchFamily="34" charset="0"/>
              <a:cs typeface="Arial" panose="020B0604020202020204" pitchFamily="34" charset="0"/>
            </a:rPr>
            <a:t>2.080.619 docentes localizados </a:t>
          </a:r>
        </a:p>
        <a:p>
          <a:r>
            <a:rPr lang="pt-BR" sz="3000" dirty="0" smtClean="0">
              <a:latin typeface="Arial" panose="020B0604020202020204" pitchFamily="34" charset="0"/>
              <a:cs typeface="Arial" panose="020B0604020202020204" pitchFamily="34" charset="0"/>
            </a:rPr>
            <a:t>93,3%</a:t>
          </a:r>
          <a:endParaRPr lang="pt-BR" sz="3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659EE5-DB4C-4729-952E-F0F1D21ECB15}" type="parTrans" cxnId="{6E98FE67-8EC2-4C23-9745-BD7CA936C5F4}">
      <dgm:prSet/>
      <dgm:spPr/>
      <dgm:t>
        <a:bodyPr/>
        <a:lstStyle/>
        <a:p>
          <a:endParaRPr lang="pt-BR"/>
        </a:p>
      </dgm:t>
    </dgm:pt>
    <dgm:pt modelId="{677ADA8B-01B4-4010-B12E-5AF28C0BA798}" type="sibTrans" cxnId="{6E98FE67-8EC2-4C23-9745-BD7CA936C5F4}">
      <dgm:prSet/>
      <dgm:spPr/>
      <dgm:t>
        <a:bodyPr/>
        <a:lstStyle/>
        <a:p>
          <a:endParaRPr lang="pt-BR"/>
        </a:p>
      </dgm:t>
    </dgm:pt>
    <dgm:pt modelId="{71589C54-8E5E-4D10-B6F8-7F67C79E9C47}" type="pres">
      <dgm:prSet presAssocID="{724DAAB5-9F9D-4707-8096-63F9BEA5D0EE}" presName="Name0" presStyleCnt="0">
        <dgm:presLayoutVars>
          <dgm:dir/>
          <dgm:resizeHandles val="exact"/>
        </dgm:presLayoutVars>
      </dgm:prSet>
      <dgm:spPr/>
    </dgm:pt>
    <dgm:pt modelId="{DDD2C042-88C5-4C03-AACD-8C109D13DBD0}" type="pres">
      <dgm:prSet presAssocID="{724DAAB5-9F9D-4707-8096-63F9BEA5D0EE}" presName="vNodes" presStyleCnt="0"/>
      <dgm:spPr/>
    </dgm:pt>
    <dgm:pt modelId="{C6B05B99-2002-4D67-8AF5-A7548E1901F2}" type="pres">
      <dgm:prSet presAssocID="{FF574CA5-9315-4948-9D2D-A1E14274DEB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122F0C-455F-4FFB-B98B-F128D7826D8C}" type="pres">
      <dgm:prSet presAssocID="{56763180-5056-42C0-949C-07D79E1A7C2D}" presName="spacerT" presStyleCnt="0"/>
      <dgm:spPr/>
    </dgm:pt>
    <dgm:pt modelId="{696A69CC-6500-48A2-99D0-3F454DD490CE}" type="pres">
      <dgm:prSet presAssocID="{56763180-5056-42C0-949C-07D79E1A7C2D}" presName="sibTrans" presStyleLbl="sibTrans2D1" presStyleIdx="0" presStyleCnt="2" custAng="18969674"/>
      <dgm:spPr/>
      <dgm:t>
        <a:bodyPr/>
        <a:lstStyle/>
        <a:p>
          <a:endParaRPr lang="pt-BR"/>
        </a:p>
      </dgm:t>
    </dgm:pt>
    <dgm:pt modelId="{291F6E2D-256F-4E16-A7D0-D0466C38F75A}" type="pres">
      <dgm:prSet presAssocID="{56763180-5056-42C0-949C-07D79E1A7C2D}" presName="spacerB" presStyleCnt="0"/>
      <dgm:spPr/>
    </dgm:pt>
    <dgm:pt modelId="{79AB9597-C8FA-4C3D-8054-DD923E6A9851}" type="pres">
      <dgm:prSet presAssocID="{EDE09715-EBA9-4649-8D20-2FFAC2F5DEA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043EDF-CBE8-4DFC-98BD-C0A4C2638C9B}" type="pres">
      <dgm:prSet presAssocID="{724DAAB5-9F9D-4707-8096-63F9BEA5D0EE}" presName="sibTransLast" presStyleLbl="sibTrans2D1" presStyleIdx="1" presStyleCnt="2"/>
      <dgm:spPr/>
      <dgm:t>
        <a:bodyPr/>
        <a:lstStyle/>
        <a:p>
          <a:endParaRPr lang="pt-BR"/>
        </a:p>
      </dgm:t>
    </dgm:pt>
    <dgm:pt modelId="{23003186-2601-422F-A46A-DE5011FF7F11}" type="pres">
      <dgm:prSet presAssocID="{724DAAB5-9F9D-4707-8096-63F9BEA5D0EE}" presName="connectorText" presStyleLbl="sibTrans2D1" presStyleIdx="1" presStyleCnt="2"/>
      <dgm:spPr/>
      <dgm:t>
        <a:bodyPr/>
        <a:lstStyle/>
        <a:p>
          <a:endParaRPr lang="pt-BR"/>
        </a:p>
      </dgm:t>
    </dgm:pt>
    <dgm:pt modelId="{2B1EFFC7-920D-4C73-8027-DFB46A08D9F2}" type="pres">
      <dgm:prSet presAssocID="{724DAAB5-9F9D-4707-8096-63F9BEA5D0EE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07FB23B-4DBE-42DE-BE80-9E7C528A94B8}" srcId="{724DAAB5-9F9D-4707-8096-63F9BEA5D0EE}" destId="{EDE09715-EBA9-4649-8D20-2FFAC2F5DEA0}" srcOrd="1" destOrd="0" parTransId="{14500920-A72A-411F-8B6B-B3461B3944C0}" sibTransId="{829861FB-B3D3-447F-BD1F-3055AA4597DE}"/>
    <dgm:cxn modelId="{89074A7E-43BF-4FC0-900C-B72C959341E3}" type="presOf" srcId="{724DAAB5-9F9D-4707-8096-63F9BEA5D0EE}" destId="{71589C54-8E5E-4D10-B6F8-7F67C79E9C47}" srcOrd="0" destOrd="0" presId="urn:microsoft.com/office/officeart/2005/8/layout/equation2"/>
    <dgm:cxn modelId="{2C42A394-C9CA-4D31-B19F-2EA3DC0CE062}" type="presOf" srcId="{EDE09715-EBA9-4649-8D20-2FFAC2F5DEA0}" destId="{79AB9597-C8FA-4C3D-8054-DD923E6A9851}" srcOrd="0" destOrd="0" presId="urn:microsoft.com/office/officeart/2005/8/layout/equation2"/>
    <dgm:cxn modelId="{901DC8A2-25EA-4A9A-9C82-2348B8CBC22C}" srcId="{724DAAB5-9F9D-4707-8096-63F9BEA5D0EE}" destId="{FF574CA5-9315-4948-9D2D-A1E14274DEB6}" srcOrd="0" destOrd="0" parTransId="{F8457342-C4BB-42AA-9740-7DAA5B4627DF}" sibTransId="{56763180-5056-42C0-949C-07D79E1A7C2D}"/>
    <dgm:cxn modelId="{3DDE1E61-F90F-4A04-A0B3-DD25EA9D3A1A}" type="presOf" srcId="{829861FB-B3D3-447F-BD1F-3055AA4597DE}" destId="{23003186-2601-422F-A46A-DE5011FF7F11}" srcOrd="1" destOrd="0" presId="urn:microsoft.com/office/officeart/2005/8/layout/equation2"/>
    <dgm:cxn modelId="{CD0AAC42-AED7-4026-A709-0B15E9F59EB3}" type="presOf" srcId="{FF574CA5-9315-4948-9D2D-A1E14274DEB6}" destId="{C6B05B99-2002-4D67-8AF5-A7548E1901F2}" srcOrd="0" destOrd="0" presId="urn:microsoft.com/office/officeart/2005/8/layout/equation2"/>
    <dgm:cxn modelId="{6E98FE67-8EC2-4C23-9745-BD7CA936C5F4}" srcId="{724DAAB5-9F9D-4707-8096-63F9BEA5D0EE}" destId="{07514559-1840-43DA-8C6D-D65E94A3C90F}" srcOrd="2" destOrd="0" parTransId="{D9659EE5-DB4C-4729-952E-F0F1D21ECB15}" sibTransId="{677ADA8B-01B4-4010-B12E-5AF28C0BA798}"/>
    <dgm:cxn modelId="{1037412A-0DA7-46C1-B68E-C777C8010EAD}" type="presOf" srcId="{829861FB-B3D3-447F-BD1F-3055AA4597DE}" destId="{DA043EDF-CBE8-4DFC-98BD-C0A4C2638C9B}" srcOrd="0" destOrd="0" presId="urn:microsoft.com/office/officeart/2005/8/layout/equation2"/>
    <dgm:cxn modelId="{B882D16D-8D14-4FAF-A216-ECCA7CBF2F78}" type="presOf" srcId="{56763180-5056-42C0-949C-07D79E1A7C2D}" destId="{696A69CC-6500-48A2-99D0-3F454DD490CE}" srcOrd="0" destOrd="0" presId="urn:microsoft.com/office/officeart/2005/8/layout/equation2"/>
    <dgm:cxn modelId="{5E3968E6-FE45-4BED-B967-B7B2AED0532A}" type="presOf" srcId="{07514559-1840-43DA-8C6D-D65E94A3C90F}" destId="{2B1EFFC7-920D-4C73-8027-DFB46A08D9F2}" srcOrd="0" destOrd="0" presId="urn:microsoft.com/office/officeart/2005/8/layout/equation2"/>
    <dgm:cxn modelId="{57B0544B-1D66-452F-A04D-090391A9A616}" type="presParOf" srcId="{71589C54-8E5E-4D10-B6F8-7F67C79E9C47}" destId="{DDD2C042-88C5-4C03-AACD-8C109D13DBD0}" srcOrd="0" destOrd="0" presId="urn:microsoft.com/office/officeart/2005/8/layout/equation2"/>
    <dgm:cxn modelId="{2894A8D3-697A-4FD2-98C9-7532A6ACC13A}" type="presParOf" srcId="{DDD2C042-88C5-4C03-AACD-8C109D13DBD0}" destId="{C6B05B99-2002-4D67-8AF5-A7548E1901F2}" srcOrd="0" destOrd="0" presId="urn:microsoft.com/office/officeart/2005/8/layout/equation2"/>
    <dgm:cxn modelId="{0944CD33-E72B-42F7-92B5-0D2DE41732EA}" type="presParOf" srcId="{DDD2C042-88C5-4C03-AACD-8C109D13DBD0}" destId="{98122F0C-455F-4FFB-B98B-F128D7826D8C}" srcOrd="1" destOrd="0" presId="urn:microsoft.com/office/officeart/2005/8/layout/equation2"/>
    <dgm:cxn modelId="{D73C1765-95F4-4AFF-9B77-90BE74A26A7F}" type="presParOf" srcId="{DDD2C042-88C5-4C03-AACD-8C109D13DBD0}" destId="{696A69CC-6500-48A2-99D0-3F454DD490CE}" srcOrd="2" destOrd="0" presId="urn:microsoft.com/office/officeart/2005/8/layout/equation2"/>
    <dgm:cxn modelId="{8030852D-6AC1-4270-9F58-57E6DF64338B}" type="presParOf" srcId="{DDD2C042-88C5-4C03-AACD-8C109D13DBD0}" destId="{291F6E2D-256F-4E16-A7D0-D0466C38F75A}" srcOrd="3" destOrd="0" presId="urn:microsoft.com/office/officeart/2005/8/layout/equation2"/>
    <dgm:cxn modelId="{9B0CD892-CA78-47B8-B910-5420EF0CD4A0}" type="presParOf" srcId="{DDD2C042-88C5-4C03-AACD-8C109D13DBD0}" destId="{79AB9597-C8FA-4C3D-8054-DD923E6A9851}" srcOrd="4" destOrd="0" presId="urn:microsoft.com/office/officeart/2005/8/layout/equation2"/>
    <dgm:cxn modelId="{E73459D8-8B70-4562-B381-2E88D24820FA}" type="presParOf" srcId="{71589C54-8E5E-4D10-B6F8-7F67C79E9C47}" destId="{DA043EDF-CBE8-4DFC-98BD-C0A4C2638C9B}" srcOrd="1" destOrd="0" presId="urn:microsoft.com/office/officeart/2005/8/layout/equation2"/>
    <dgm:cxn modelId="{671D1CCC-775A-4ACB-B588-C57A846FD0EC}" type="presParOf" srcId="{DA043EDF-CBE8-4DFC-98BD-C0A4C2638C9B}" destId="{23003186-2601-422F-A46A-DE5011FF7F11}" srcOrd="0" destOrd="0" presId="urn:microsoft.com/office/officeart/2005/8/layout/equation2"/>
    <dgm:cxn modelId="{6F556269-14B6-4787-A9C5-B04BB22D3E7F}" type="presParOf" srcId="{71589C54-8E5E-4D10-B6F8-7F67C79E9C47}" destId="{2B1EFFC7-920D-4C73-8027-DFB46A08D9F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098AB4-EF81-4602-AC19-0C3BC754A38E}" type="doc">
      <dgm:prSet loTypeId="urn:microsoft.com/office/officeart/2005/8/layout/bProcess3" loCatId="process" qsTypeId="urn:microsoft.com/office/officeart/2005/8/quickstyle/simple1" qsCatId="simple" csTypeId="urn:microsoft.com/office/officeart/2005/8/colors/colorful3" csCatId="colorful" phldr="1"/>
      <dgm:spPr/>
    </dgm:pt>
    <dgm:pt modelId="{941C3E7E-86D1-458D-9B2C-EA6E2E8D7740}">
      <dgm:prSet phldrT="[Texto]" custT="1"/>
      <dgm:spPr/>
      <dgm:t>
        <a:bodyPr/>
        <a:lstStyle/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2.080.619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Docentes localizados na RAIS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100%</a:t>
          </a:r>
          <a:endParaRPr lang="pt-BR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F1A16B-5575-47FC-B531-771ED259492A}" type="parTrans" cxnId="{87CF71A5-0486-4EE3-9C26-0BAD1794FFA1}">
      <dgm:prSet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B70860-07A8-4C75-9B99-70F671CD9E19}" type="sibTrans" cxnId="{87CF71A5-0486-4EE3-9C26-0BAD1794FFA1}">
      <dgm:prSet custT="1"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90E611-08F1-4044-AEC9-57A6CC9F3170}">
      <dgm:prSet phldrT="[Texto]" custT="1"/>
      <dgm:spPr/>
      <dgm:t>
        <a:bodyPr/>
        <a:lstStyle/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2.052.694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Atividade docente 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98,7%</a:t>
          </a:r>
          <a:endParaRPr lang="pt-BR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48F78D-8E7C-4AA1-857C-E06BD1BABBD3}" type="parTrans" cxnId="{A70548E0-58F3-46FC-83C2-F0FEE7BBF9E2}">
      <dgm:prSet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D80DEE-3161-4CC9-84EA-D73993840B25}" type="sibTrans" cxnId="{A70548E0-58F3-46FC-83C2-F0FEE7BBF9E2}">
      <dgm:prSet custT="1"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043042-D753-40AB-9D19-0FEC446D2134}">
      <dgm:prSet custT="1"/>
      <dgm:spPr/>
      <dgm:t>
        <a:bodyPr/>
        <a:lstStyle/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2.023.057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Contratos com mais de  8 horas semanais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97,2%</a:t>
          </a:r>
          <a:endParaRPr lang="pt-BR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DA1DA4-10A4-4B9E-AE1B-A88EA800CECB}" type="parTrans" cxnId="{92F4AF82-5856-4554-B9DE-9DD89A0333F6}">
      <dgm:prSet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E9FCB6-4BCC-47ED-BC8F-30B723B98A6D}" type="sibTrans" cxnId="{92F4AF82-5856-4554-B9DE-9DD89A0333F6}">
      <dgm:prSet custT="1"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90F90B-F1DF-4B5D-9797-799EF490CCB9}">
      <dgm:prSet custT="1"/>
      <dgm:spPr/>
      <dgm:t>
        <a:bodyPr/>
        <a:lstStyle/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2.022.808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Remuneração abaixo do teto do funcionalismo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97,2%</a:t>
          </a:r>
          <a:endParaRPr lang="pt-BR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A15A21-89D4-44F1-8A8C-3BE80EEDF1F4}" type="parTrans" cxnId="{9FFDA179-CFA1-4DD4-A46F-33A3DF333FFD}">
      <dgm:prSet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42E51E-4B6B-4E39-8FF3-A529A18730FD}" type="sibTrans" cxnId="{9FFDA179-CFA1-4DD4-A46F-33A3DF333FFD}">
      <dgm:prSet custT="1"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171F4D-6C77-46DC-9BEC-D91570CBD54D}">
      <dgm:prSet custT="1"/>
      <dgm:spPr/>
      <dgm:t>
        <a:bodyPr/>
        <a:lstStyle/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2.022.257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Retirando dependência “outros”</a:t>
          </a:r>
        </a:p>
        <a:p>
          <a:pPr algn="ctr"/>
          <a:r>
            <a:rPr lang="pt-BR" sz="1800" dirty="0" smtClean="0">
              <a:latin typeface="Arial" panose="020B0604020202020204" pitchFamily="34" charset="0"/>
              <a:cs typeface="Arial" panose="020B0604020202020204" pitchFamily="34" charset="0"/>
            </a:rPr>
            <a:t>97,2%</a:t>
          </a:r>
          <a:endParaRPr lang="pt-BR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397459-EA00-48F3-A1A8-DCB7612BF383}" type="sibTrans" cxnId="{B401CDAD-68FE-4612-87B2-DA5D44E976A6}">
      <dgm:prSet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4F032B-6B0C-4644-862C-B2C43E1C8C69}" type="parTrans" cxnId="{B401CDAD-68FE-4612-87B2-DA5D44E976A6}">
      <dgm:prSet/>
      <dgm:spPr/>
      <dgm:t>
        <a:bodyPr/>
        <a:lstStyle/>
        <a:p>
          <a:pPr algn="ctr"/>
          <a:endParaRPr lang="pt-BR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B46C96-E36A-485E-A145-EFF47100DB25}" type="pres">
      <dgm:prSet presAssocID="{56098AB4-EF81-4602-AC19-0C3BC754A38E}" presName="Name0" presStyleCnt="0">
        <dgm:presLayoutVars>
          <dgm:dir/>
          <dgm:resizeHandles val="exact"/>
        </dgm:presLayoutVars>
      </dgm:prSet>
      <dgm:spPr/>
    </dgm:pt>
    <dgm:pt modelId="{600BC5F9-205A-439A-A155-17FE26EA10CF}" type="pres">
      <dgm:prSet presAssocID="{941C3E7E-86D1-458D-9B2C-EA6E2E8D774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2C833B5-1E24-43FA-9F8F-EDAA4CAF6C3F}" type="pres">
      <dgm:prSet presAssocID="{EAB70860-07A8-4C75-9B99-70F671CD9E19}" presName="sibTrans" presStyleLbl="sibTrans1D1" presStyleIdx="0" presStyleCnt="4"/>
      <dgm:spPr/>
      <dgm:t>
        <a:bodyPr/>
        <a:lstStyle/>
        <a:p>
          <a:endParaRPr lang="pt-BR"/>
        </a:p>
      </dgm:t>
    </dgm:pt>
    <dgm:pt modelId="{45B60CE5-AE28-48C4-BA53-9BDA1AE62F6D}" type="pres">
      <dgm:prSet presAssocID="{EAB70860-07A8-4C75-9B99-70F671CD9E19}" presName="connectorText" presStyleLbl="sibTrans1D1" presStyleIdx="0" presStyleCnt="4"/>
      <dgm:spPr/>
      <dgm:t>
        <a:bodyPr/>
        <a:lstStyle/>
        <a:p>
          <a:endParaRPr lang="pt-BR"/>
        </a:p>
      </dgm:t>
    </dgm:pt>
    <dgm:pt modelId="{82E7852E-1392-4D53-B4EE-CDC68B8562E6}" type="pres">
      <dgm:prSet presAssocID="{9790E611-08F1-4044-AEC9-57A6CC9F317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0DF3EEA-0396-4A7C-A169-A3DEDCD80A6E}" type="pres">
      <dgm:prSet presAssocID="{80D80DEE-3161-4CC9-84EA-D73993840B25}" presName="sibTrans" presStyleLbl="sibTrans1D1" presStyleIdx="1" presStyleCnt="4"/>
      <dgm:spPr/>
      <dgm:t>
        <a:bodyPr/>
        <a:lstStyle/>
        <a:p>
          <a:endParaRPr lang="pt-BR"/>
        </a:p>
      </dgm:t>
    </dgm:pt>
    <dgm:pt modelId="{4EA3646E-6542-45F6-94A5-DF6D38EFC66B}" type="pres">
      <dgm:prSet presAssocID="{80D80DEE-3161-4CC9-84EA-D73993840B25}" presName="connectorText" presStyleLbl="sibTrans1D1" presStyleIdx="1" presStyleCnt="4"/>
      <dgm:spPr/>
      <dgm:t>
        <a:bodyPr/>
        <a:lstStyle/>
        <a:p>
          <a:endParaRPr lang="pt-BR"/>
        </a:p>
      </dgm:t>
    </dgm:pt>
    <dgm:pt modelId="{4A13962E-B597-478B-8516-48C4CFF9C7A1}" type="pres">
      <dgm:prSet presAssocID="{C0043042-D753-40AB-9D19-0FEC446D213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4330312-48E2-4A8A-BB46-7E1E8EBAA371}" type="pres">
      <dgm:prSet presAssocID="{EAE9FCB6-4BCC-47ED-BC8F-30B723B98A6D}" presName="sibTrans" presStyleLbl="sibTrans1D1" presStyleIdx="2" presStyleCnt="4"/>
      <dgm:spPr/>
      <dgm:t>
        <a:bodyPr/>
        <a:lstStyle/>
        <a:p>
          <a:endParaRPr lang="pt-BR"/>
        </a:p>
      </dgm:t>
    </dgm:pt>
    <dgm:pt modelId="{499D5B5E-7964-4B2E-B630-5C5A2B7EDC99}" type="pres">
      <dgm:prSet presAssocID="{EAE9FCB6-4BCC-47ED-BC8F-30B723B98A6D}" presName="connectorText" presStyleLbl="sibTrans1D1" presStyleIdx="2" presStyleCnt="4"/>
      <dgm:spPr/>
      <dgm:t>
        <a:bodyPr/>
        <a:lstStyle/>
        <a:p>
          <a:endParaRPr lang="pt-BR"/>
        </a:p>
      </dgm:t>
    </dgm:pt>
    <dgm:pt modelId="{9EEDD412-61BF-41DF-8A9E-906C8A8EAA9E}" type="pres">
      <dgm:prSet presAssocID="{C690F90B-F1DF-4B5D-9797-799EF490CCB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34AFB00-4579-450C-8647-FFB4E3003590}" type="pres">
      <dgm:prSet presAssocID="{5342E51E-4B6B-4E39-8FF3-A529A18730FD}" presName="sibTrans" presStyleLbl="sibTrans1D1" presStyleIdx="3" presStyleCnt="4"/>
      <dgm:spPr/>
      <dgm:t>
        <a:bodyPr/>
        <a:lstStyle/>
        <a:p>
          <a:endParaRPr lang="pt-BR"/>
        </a:p>
      </dgm:t>
    </dgm:pt>
    <dgm:pt modelId="{E88890EE-CC2D-4E6C-A7A3-6EFD40F95A69}" type="pres">
      <dgm:prSet presAssocID="{5342E51E-4B6B-4E39-8FF3-A529A18730FD}" presName="connectorText" presStyleLbl="sibTrans1D1" presStyleIdx="3" presStyleCnt="4"/>
      <dgm:spPr/>
      <dgm:t>
        <a:bodyPr/>
        <a:lstStyle/>
        <a:p>
          <a:endParaRPr lang="pt-BR"/>
        </a:p>
      </dgm:t>
    </dgm:pt>
    <dgm:pt modelId="{BFDC6EA6-61AB-4548-A064-D6CD02826498}" type="pres">
      <dgm:prSet presAssocID="{10171F4D-6C77-46DC-9BEC-D91570CBD54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401CDAD-68FE-4612-87B2-DA5D44E976A6}" srcId="{56098AB4-EF81-4602-AC19-0C3BC754A38E}" destId="{10171F4D-6C77-46DC-9BEC-D91570CBD54D}" srcOrd="4" destOrd="0" parTransId="{414F032B-6B0C-4644-862C-B2C43E1C8C69}" sibTransId="{98397459-EA00-48F3-A1A8-DCB7612BF383}"/>
    <dgm:cxn modelId="{08DED7B6-8859-4AD5-92CB-F5A9AE72C85A}" type="presOf" srcId="{80D80DEE-3161-4CC9-84EA-D73993840B25}" destId="{4EA3646E-6542-45F6-94A5-DF6D38EFC66B}" srcOrd="1" destOrd="0" presId="urn:microsoft.com/office/officeart/2005/8/layout/bProcess3"/>
    <dgm:cxn modelId="{FE3D40BA-FF48-46AF-8070-9D8AA4EB0B38}" type="presOf" srcId="{56098AB4-EF81-4602-AC19-0C3BC754A38E}" destId="{79B46C96-E36A-485E-A145-EFF47100DB25}" srcOrd="0" destOrd="0" presId="urn:microsoft.com/office/officeart/2005/8/layout/bProcess3"/>
    <dgm:cxn modelId="{91F656E6-D334-4C4A-95BF-69ECB3782CCA}" type="presOf" srcId="{10171F4D-6C77-46DC-9BEC-D91570CBD54D}" destId="{BFDC6EA6-61AB-4548-A064-D6CD02826498}" srcOrd="0" destOrd="0" presId="urn:microsoft.com/office/officeart/2005/8/layout/bProcess3"/>
    <dgm:cxn modelId="{87CF71A5-0486-4EE3-9C26-0BAD1794FFA1}" srcId="{56098AB4-EF81-4602-AC19-0C3BC754A38E}" destId="{941C3E7E-86D1-458D-9B2C-EA6E2E8D7740}" srcOrd="0" destOrd="0" parTransId="{BAF1A16B-5575-47FC-B531-771ED259492A}" sibTransId="{EAB70860-07A8-4C75-9B99-70F671CD9E19}"/>
    <dgm:cxn modelId="{DBA79066-6779-439B-A5E4-08B96BA5D80E}" type="presOf" srcId="{EAB70860-07A8-4C75-9B99-70F671CD9E19}" destId="{82C833B5-1E24-43FA-9F8F-EDAA4CAF6C3F}" srcOrd="0" destOrd="0" presId="urn:microsoft.com/office/officeart/2005/8/layout/bProcess3"/>
    <dgm:cxn modelId="{92F4AF82-5856-4554-B9DE-9DD89A0333F6}" srcId="{56098AB4-EF81-4602-AC19-0C3BC754A38E}" destId="{C0043042-D753-40AB-9D19-0FEC446D2134}" srcOrd="2" destOrd="0" parTransId="{8CDA1DA4-10A4-4B9E-AE1B-A88EA800CECB}" sibTransId="{EAE9FCB6-4BCC-47ED-BC8F-30B723B98A6D}"/>
    <dgm:cxn modelId="{9FFDA179-CFA1-4DD4-A46F-33A3DF333FFD}" srcId="{56098AB4-EF81-4602-AC19-0C3BC754A38E}" destId="{C690F90B-F1DF-4B5D-9797-799EF490CCB9}" srcOrd="3" destOrd="0" parTransId="{8CA15A21-89D4-44F1-8A8C-3BE80EEDF1F4}" sibTransId="{5342E51E-4B6B-4E39-8FF3-A529A18730FD}"/>
    <dgm:cxn modelId="{A70548E0-58F3-46FC-83C2-F0FEE7BBF9E2}" srcId="{56098AB4-EF81-4602-AC19-0C3BC754A38E}" destId="{9790E611-08F1-4044-AEC9-57A6CC9F3170}" srcOrd="1" destOrd="0" parTransId="{4748F78D-8E7C-4AA1-857C-E06BD1BABBD3}" sibTransId="{80D80DEE-3161-4CC9-84EA-D73993840B25}"/>
    <dgm:cxn modelId="{7BEC23C7-2030-45E0-B8C2-7B2B88E9ED0B}" type="presOf" srcId="{C690F90B-F1DF-4B5D-9797-799EF490CCB9}" destId="{9EEDD412-61BF-41DF-8A9E-906C8A8EAA9E}" srcOrd="0" destOrd="0" presId="urn:microsoft.com/office/officeart/2005/8/layout/bProcess3"/>
    <dgm:cxn modelId="{96502C07-655E-4764-8899-7726FC6C9660}" type="presOf" srcId="{80D80DEE-3161-4CC9-84EA-D73993840B25}" destId="{E0DF3EEA-0396-4A7C-A169-A3DEDCD80A6E}" srcOrd="0" destOrd="0" presId="urn:microsoft.com/office/officeart/2005/8/layout/bProcess3"/>
    <dgm:cxn modelId="{FC3B5D1C-61A5-4070-B660-A49B64877035}" type="presOf" srcId="{941C3E7E-86D1-458D-9B2C-EA6E2E8D7740}" destId="{600BC5F9-205A-439A-A155-17FE26EA10CF}" srcOrd="0" destOrd="0" presId="urn:microsoft.com/office/officeart/2005/8/layout/bProcess3"/>
    <dgm:cxn modelId="{49DA16B6-9451-4199-B9D9-DE42E3E5F027}" type="presOf" srcId="{9790E611-08F1-4044-AEC9-57A6CC9F3170}" destId="{82E7852E-1392-4D53-B4EE-CDC68B8562E6}" srcOrd="0" destOrd="0" presId="urn:microsoft.com/office/officeart/2005/8/layout/bProcess3"/>
    <dgm:cxn modelId="{B26AC418-F96A-4A93-96B3-120206D206D5}" type="presOf" srcId="{5342E51E-4B6B-4E39-8FF3-A529A18730FD}" destId="{E88890EE-CC2D-4E6C-A7A3-6EFD40F95A69}" srcOrd="1" destOrd="0" presId="urn:microsoft.com/office/officeart/2005/8/layout/bProcess3"/>
    <dgm:cxn modelId="{0DC45E06-9EF8-4894-A640-476E8B87CE03}" type="presOf" srcId="{EAB70860-07A8-4C75-9B99-70F671CD9E19}" destId="{45B60CE5-AE28-48C4-BA53-9BDA1AE62F6D}" srcOrd="1" destOrd="0" presId="urn:microsoft.com/office/officeart/2005/8/layout/bProcess3"/>
    <dgm:cxn modelId="{390AFEC8-F8E8-4D2F-8ED5-263BEC2947CB}" type="presOf" srcId="{C0043042-D753-40AB-9D19-0FEC446D2134}" destId="{4A13962E-B597-478B-8516-48C4CFF9C7A1}" srcOrd="0" destOrd="0" presId="urn:microsoft.com/office/officeart/2005/8/layout/bProcess3"/>
    <dgm:cxn modelId="{C56BCA4B-3297-4BD2-B01F-DF85E051E802}" type="presOf" srcId="{EAE9FCB6-4BCC-47ED-BC8F-30B723B98A6D}" destId="{94330312-48E2-4A8A-BB46-7E1E8EBAA371}" srcOrd="0" destOrd="0" presId="urn:microsoft.com/office/officeart/2005/8/layout/bProcess3"/>
    <dgm:cxn modelId="{34B602EA-3E01-4EE5-B57A-AAAB32719C20}" type="presOf" srcId="{EAE9FCB6-4BCC-47ED-BC8F-30B723B98A6D}" destId="{499D5B5E-7964-4B2E-B630-5C5A2B7EDC99}" srcOrd="1" destOrd="0" presId="urn:microsoft.com/office/officeart/2005/8/layout/bProcess3"/>
    <dgm:cxn modelId="{C5915372-A14E-49F9-9979-E20BDBDD3024}" type="presOf" srcId="{5342E51E-4B6B-4E39-8FF3-A529A18730FD}" destId="{A34AFB00-4579-450C-8647-FFB4E3003590}" srcOrd="0" destOrd="0" presId="urn:microsoft.com/office/officeart/2005/8/layout/bProcess3"/>
    <dgm:cxn modelId="{E6273CC8-43D9-433F-8BA1-48D3C92E9E42}" type="presParOf" srcId="{79B46C96-E36A-485E-A145-EFF47100DB25}" destId="{600BC5F9-205A-439A-A155-17FE26EA10CF}" srcOrd="0" destOrd="0" presId="urn:microsoft.com/office/officeart/2005/8/layout/bProcess3"/>
    <dgm:cxn modelId="{E61DDBD9-CF17-47DE-BB75-6E044ADFA7A9}" type="presParOf" srcId="{79B46C96-E36A-485E-A145-EFF47100DB25}" destId="{82C833B5-1E24-43FA-9F8F-EDAA4CAF6C3F}" srcOrd="1" destOrd="0" presId="urn:microsoft.com/office/officeart/2005/8/layout/bProcess3"/>
    <dgm:cxn modelId="{426CB313-F180-4975-B5B5-0FFF0F03261E}" type="presParOf" srcId="{82C833B5-1E24-43FA-9F8F-EDAA4CAF6C3F}" destId="{45B60CE5-AE28-48C4-BA53-9BDA1AE62F6D}" srcOrd="0" destOrd="0" presId="urn:microsoft.com/office/officeart/2005/8/layout/bProcess3"/>
    <dgm:cxn modelId="{DDCEA3A2-EF4D-443A-84CC-4A3BD5128FF0}" type="presParOf" srcId="{79B46C96-E36A-485E-A145-EFF47100DB25}" destId="{82E7852E-1392-4D53-B4EE-CDC68B8562E6}" srcOrd="2" destOrd="0" presId="urn:microsoft.com/office/officeart/2005/8/layout/bProcess3"/>
    <dgm:cxn modelId="{3005639C-D471-4ED8-A848-6C6E17D051AF}" type="presParOf" srcId="{79B46C96-E36A-485E-A145-EFF47100DB25}" destId="{E0DF3EEA-0396-4A7C-A169-A3DEDCD80A6E}" srcOrd="3" destOrd="0" presId="urn:microsoft.com/office/officeart/2005/8/layout/bProcess3"/>
    <dgm:cxn modelId="{A7DFD4EF-E7B5-4084-AB75-BD1A0EEE45E6}" type="presParOf" srcId="{E0DF3EEA-0396-4A7C-A169-A3DEDCD80A6E}" destId="{4EA3646E-6542-45F6-94A5-DF6D38EFC66B}" srcOrd="0" destOrd="0" presId="urn:microsoft.com/office/officeart/2005/8/layout/bProcess3"/>
    <dgm:cxn modelId="{991644B3-C305-4AB6-A636-15B73CE78EEC}" type="presParOf" srcId="{79B46C96-E36A-485E-A145-EFF47100DB25}" destId="{4A13962E-B597-478B-8516-48C4CFF9C7A1}" srcOrd="4" destOrd="0" presId="urn:microsoft.com/office/officeart/2005/8/layout/bProcess3"/>
    <dgm:cxn modelId="{27E1487A-8709-4D00-9542-21BC4AB9113F}" type="presParOf" srcId="{79B46C96-E36A-485E-A145-EFF47100DB25}" destId="{94330312-48E2-4A8A-BB46-7E1E8EBAA371}" srcOrd="5" destOrd="0" presId="urn:microsoft.com/office/officeart/2005/8/layout/bProcess3"/>
    <dgm:cxn modelId="{A9D77201-D65B-4D17-9703-4E3B61321267}" type="presParOf" srcId="{94330312-48E2-4A8A-BB46-7E1E8EBAA371}" destId="{499D5B5E-7964-4B2E-B630-5C5A2B7EDC99}" srcOrd="0" destOrd="0" presId="urn:microsoft.com/office/officeart/2005/8/layout/bProcess3"/>
    <dgm:cxn modelId="{59D21B95-6C04-447F-9E9B-24A73CC1F2B4}" type="presParOf" srcId="{79B46C96-E36A-485E-A145-EFF47100DB25}" destId="{9EEDD412-61BF-41DF-8A9E-906C8A8EAA9E}" srcOrd="6" destOrd="0" presId="urn:microsoft.com/office/officeart/2005/8/layout/bProcess3"/>
    <dgm:cxn modelId="{FEEEFDB2-B7B0-4B68-AEEC-82C9CDCE2A4B}" type="presParOf" srcId="{79B46C96-E36A-485E-A145-EFF47100DB25}" destId="{A34AFB00-4579-450C-8647-FFB4E3003590}" srcOrd="7" destOrd="0" presId="urn:microsoft.com/office/officeart/2005/8/layout/bProcess3"/>
    <dgm:cxn modelId="{29ACED0C-61D6-4E39-840F-C50909D43F29}" type="presParOf" srcId="{A34AFB00-4579-450C-8647-FFB4E3003590}" destId="{E88890EE-CC2D-4E6C-A7A3-6EFD40F95A69}" srcOrd="0" destOrd="0" presId="urn:microsoft.com/office/officeart/2005/8/layout/bProcess3"/>
    <dgm:cxn modelId="{FFDC8E55-2244-427F-AD11-D1F3ACA1C004}" type="presParOf" srcId="{79B46C96-E36A-485E-A145-EFF47100DB25}" destId="{BFDC6EA6-61AB-4548-A064-D6CD02826498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E30A1E-BE97-46D2-A369-56DA57A4F0ED}" type="doc">
      <dgm:prSet loTypeId="urn:microsoft.com/office/officeart/2005/8/layout/equation1" loCatId="process" qsTypeId="urn:microsoft.com/office/officeart/2005/8/quickstyle/simple1" qsCatId="simple" csTypeId="urn:microsoft.com/office/officeart/2005/8/colors/colorful3" csCatId="colorful" phldr="1"/>
      <dgm:spPr/>
    </dgm:pt>
    <dgm:pt modelId="{37B05943-0671-482D-AFCD-51D4A74F5971}">
      <dgm:prSet phldrT="[Texto]" custT="1"/>
      <dgm:spPr/>
      <dgm:t>
        <a:bodyPr/>
        <a:lstStyle/>
        <a:p>
          <a:r>
            <a:rPr lang="pt-B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2.229.256   </a:t>
          </a:r>
          <a:r>
            <a:rPr lang="pt-BR" sz="1600" b="0" dirty="0" smtClean="0">
              <a:latin typeface="Arial" panose="020B0604020202020204" pitchFamily="34" charset="0"/>
              <a:cs typeface="Arial" panose="020B0604020202020204" pitchFamily="34" charset="0"/>
            </a:rPr>
            <a:t>CPFs no Censo</a:t>
          </a:r>
        </a:p>
        <a:p>
          <a:r>
            <a:rPr lang="pt-BR" sz="1600" dirty="0" smtClean="0">
              <a:latin typeface="Arial" panose="020B0604020202020204" pitchFamily="34" charset="0"/>
              <a:cs typeface="Arial" panose="020B0604020202020204" pitchFamily="34" charset="0"/>
            </a:rPr>
            <a:t>2.498.379 Vínculos</a:t>
          </a:r>
        </a:p>
      </dgm:t>
    </dgm:pt>
    <dgm:pt modelId="{27D2D18F-011A-4E70-A87C-C3DED5D3AFEE}" type="parTrans" cxnId="{6BF1E2FF-2394-4533-AE57-02654E0A8AD2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078FB5-FABB-49E7-A168-80640EF49F92}" type="sibTrans" cxnId="{6BF1E2FF-2394-4533-AE57-02654E0A8AD2}">
      <dgm:prSet custT="1"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0959F3-CB3C-43BA-8A8A-458C5EB342E4}">
      <dgm:prSet phldrT="[Texto]" custT="1"/>
      <dgm:spPr/>
      <dgm:t>
        <a:bodyPr/>
        <a:lstStyle/>
        <a:p>
          <a:r>
            <a:rPr lang="pt-B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2.022.257   </a:t>
          </a:r>
          <a:r>
            <a:rPr lang="pt-BR" sz="1600" b="0" dirty="0" smtClean="0">
              <a:latin typeface="Arial" panose="020B0604020202020204" pitchFamily="34" charset="0"/>
              <a:cs typeface="Arial" panose="020B0604020202020204" pitchFamily="34" charset="0"/>
            </a:rPr>
            <a:t>CPFs na RAIS</a:t>
          </a:r>
        </a:p>
        <a:p>
          <a:r>
            <a:rPr lang="pt-BR" sz="1600" b="0" dirty="0" smtClean="0">
              <a:latin typeface="Arial" panose="020B0604020202020204" pitchFamily="34" charset="0"/>
              <a:cs typeface="Arial" panose="020B0604020202020204" pitchFamily="34" charset="0"/>
            </a:rPr>
            <a:t>2.478.443 Vínculos</a:t>
          </a:r>
          <a:endParaRPr lang="pt-BR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104A23-B38F-42DA-B7F8-01006DCEC359}" type="parTrans" cxnId="{3681DC16-3CD0-43A3-AB0D-D750B2CED3A9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F9BC64-9CEC-45E0-9AD5-FB4D867BB3BB}" type="sibTrans" cxnId="{3681DC16-3CD0-43A3-AB0D-D750B2CED3A9}">
      <dgm:prSet custT="1"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7BA73D-4C40-4332-B2E6-446F148DAA81}">
      <dgm:prSet phldrT="[Texto]" custT="1"/>
      <dgm:spPr/>
      <dgm:t>
        <a:bodyPr/>
        <a:lstStyle/>
        <a:p>
          <a:r>
            <a:rPr lang="pt-B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1.969.678  </a:t>
          </a:r>
          <a:r>
            <a:rPr lang="pt-BR" sz="1600" b="0" dirty="0" smtClean="0">
              <a:latin typeface="Arial" panose="020B0604020202020204" pitchFamily="34" charset="0"/>
              <a:cs typeface="Arial" panose="020B0604020202020204" pitchFamily="34" charset="0"/>
            </a:rPr>
            <a:t>CPFs</a:t>
          </a:r>
        </a:p>
        <a:p>
          <a:r>
            <a:rPr lang="pt-BR" sz="1600" dirty="0" smtClean="0">
              <a:effectLst/>
              <a:latin typeface="Arial" panose="020B0604020202020204" pitchFamily="34" charset="0"/>
              <a:ea typeface="Times New Roman"/>
              <a:cs typeface="Arial" panose="020B0604020202020204" pitchFamily="34" charset="0"/>
            </a:rPr>
            <a:t>2.184.395</a:t>
          </a:r>
          <a:r>
            <a:rPr lang="pt-BR" sz="1600" dirty="0" smtClean="0">
              <a:latin typeface="Arial" panose="020B0604020202020204" pitchFamily="34" charset="0"/>
              <a:cs typeface="Arial" panose="020B0604020202020204" pitchFamily="34" charset="0"/>
            </a:rPr>
            <a:t> Vínculos localizados</a:t>
          </a:r>
        </a:p>
        <a:p>
          <a:r>
            <a:rPr lang="pt-B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87,4%</a:t>
          </a:r>
          <a:endParaRPr lang="pt-BR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C5B099-9EC5-48C7-BC47-30AD81D23D71}" type="parTrans" cxnId="{4140C762-4A2D-41DA-8A4F-06C6330399E6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141F19-36C0-4334-9C05-688EF143CCA0}" type="sibTrans" cxnId="{4140C762-4A2D-41DA-8A4F-06C6330399E6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B0A6DC-F8E2-4A5E-942C-C1E8C370B110}" type="pres">
      <dgm:prSet presAssocID="{48E30A1E-BE97-46D2-A369-56DA57A4F0ED}" presName="linearFlow" presStyleCnt="0">
        <dgm:presLayoutVars>
          <dgm:dir/>
          <dgm:resizeHandles val="exact"/>
        </dgm:presLayoutVars>
      </dgm:prSet>
      <dgm:spPr/>
    </dgm:pt>
    <dgm:pt modelId="{DC870989-0DA3-4151-B11F-7F5EA504367B}" type="pres">
      <dgm:prSet presAssocID="{37B05943-0671-482D-AFCD-51D4A74F5971}" presName="node" presStyleLbl="node1" presStyleIdx="0" presStyleCnt="3" custLinFactNeighborX="5042" custLinFactNeighborY="-217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692DCE0-D6FB-4F68-B796-75A7FDCCE435}" type="pres">
      <dgm:prSet presAssocID="{2C078FB5-FABB-49E7-A168-80640EF49F92}" presName="spacerL" presStyleCnt="0"/>
      <dgm:spPr/>
    </dgm:pt>
    <dgm:pt modelId="{F665C6B3-BF81-4497-B0AA-8EA364A87BAE}" type="pres">
      <dgm:prSet presAssocID="{2C078FB5-FABB-49E7-A168-80640EF49F92}" presName="sibTrans" presStyleLbl="sibTrans2D1" presStyleIdx="0" presStyleCnt="2" custAng="18862130"/>
      <dgm:spPr/>
      <dgm:t>
        <a:bodyPr/>
        <a:lstStyle/>
        <a:p>
          <a:endParaRPr lang="pt-BR"/>
        </a:p>
      </dgm:t>
    </dgm:pt>
    <dgm:pt modelId="{A4C2751B-C425-4E06-8BFB-DB9A43FFA3CA}" type="pres">
      <dgm:prSet presAssocID="{2C078FB5-FABB-49E7-A168-80640EF49F92}" presName="spacerR" presStyleCnt="0"/>
      <dgm:spPr/>
    </dgm:pt>
    <dgm:pt modelId="{C75F84D2-B8CA-4F4B-A4C2-B0FF23FD9412}" type="pres">
      <dgm:prSet presAssocID="{DE0959F3-CB3C-43BA-8A8A-458C5EB342E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EEB1A67-42E7-47F3-B359-E625F4625C7D}" type="pres">
      <dgm:prSet presAssocID="{C1F9BC64-9CEC-45E0-9AD5-FB4D867BB3BB}" presName="spacerL" presStyleCnt="0"/>
      <dgm:spPr/>
    </dgm:pt>
    <dgm:pt modelId="{2AFBDA10-04C9-4B16-8F9A-6210D8949C72}" type="pres">
      <dgm:prSet presAssocID="{C1F9BC64-9CEC-45E0-9AD5-FB4D867BB3BB}" presName="sibTrans" presStyleLbl="sibTrans2D1" presStyleIdx="1" presStyleCnt="2"/>
      <dgm:spPr/>
      <dgm:t>
        <a:bodyPr/>
        <a:lstStyle/>
        <a:p>
          <a:endParaRPr lang="pt-BR"/>
        </a:p>
      </dgm:t>
    </dgm:pt>
    <dgm:pt modelId="{9488FCBE-50D9-4F45-B9AF-3BB3F616BCC7}" type="pres">
      <dgm:prSet presAssocID="{C1F9BC64-9CEC-45E0-9AD5-FB4D867BB3BB}" presName="spacerR" presStyleCnt="0"/>
      <dgm:spPr/>
    </dgm:pt>
    <dgm:pt modelId="{C1BB5A37-11DC-4437-9DF8-16EAD41DE696}" type="pres">
      <dgm:prSet presAssocID="{7B7BA73D-4C40-4332-B2E6-446F148DAA8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1DAF893-9664-4594-8AA3-16841123F8D1}" type="presOf" srcId="{2C078FB5-FABB-49E7-A168-80640EF49F92}" destId="{F665C6B3-BF81-4497-B0AA-8EA364A87BAE}" srcOrd="0" destOrd="0" presId="urn:microsoft.com/office/officeart/2005/8/layout/equation1"/>
    <dgm:cxn modelId="{3681DC16-3CD0-43A3-AB0D-D750B2CED3A9}" srcId="{48E30A1E-BE97-46D2-A369-56DA57A4F0ED}" destId="{DE0959F3-CB3C-43BA-8A8A-458C5EB342E4}" srcOrd="1" destOrd="0" parTransId="{22104A23-B38F-42DA-B7F8-01006DCEC359}" sibTransId="{C1F9BC64-9CEC-45E0-9AD5-FB4D867BB3BB}"/>
    <dgm:cxn modelId="{3796804A-4351-4EE1-A7D6-B0C9799A1D83}" type="presOf" srcId="{7B7BA73D-4C40-4332-B2E6-446F148DAA81}" destId="{C1BB5A37-11DC-4437-9DF8-16EAD41DE696}" srcOrd="0" destOrd="0" presId="urn:microsoft.com/office/officeart/2005/8/layout/equation1"/>
    <dgm:cxn modelId="{601A3FAB-42CC-493F-940D-EF7827E73117}" type="presOf" srcId="{C1F9BC64-9CEC-45E0-9AD5-FB4D867BB3BB}" destId="{2AFBDA10-04C9-4B16-8F9A-6210D8949C72}" srcOrd="0" destOrd="0" presId="urn:microsoft.com/office/officeart/2005/8/layout/equation1"/>
    <dgm:cxn modelId="{DE97417F-6CA0-4C53-90CD-EED747C74340}" type="presOf" srcId="{37B05943-0671-482D-AFCD-51D4A74F5971}" destId="{DC870989-0DA3-4151-B11F-7F5EA504367B}" srcOrd="0" destOrd="0" presId="urn:microsoft.com/office/officeart/2005/8/layout/equation1"/>
    <dgm:cxn modelId="{A2CEF0D7-EEB9-4472-A4A9-F6A4CCDF4572}" type="presOf" srcId="{48E30A1E-BE97-46D2-A369-56DA57A4F0ED}" destId="{F8B0A6DC-F8E2-4A5E-942C-C1E8C370B110}" srcOrd="0" destOrd="0" presId="urn:microsoft.com/office/officeart/2005/8/layout/equation1"/>
    <dgm:cxn modelId="{4140C762-4A2D-41DA-8A4F-06C6330399E6}" srcId="{48E30A1E-BE97-46D2-A369-56DA57A4F0ED}" destId="{7B7BA73D-4C40-4332-B2E6-446F148DAA81}" srcOrd="2" destOrd="0" parTransId="{57C5B099-9EC5-48C7-BC47-30AD81D23D71}" sibTransId="{A2141F19-36C0-4334-9C05-688EF143CCA0}"/>
    <dgm:cxn modelId="{6BF1E2FF-2394-4533-AE57-02654E0A8AD2}" srcId="{48E30A1E-BE97-46D2-A369-56DA57A4F0ED}" destId="{37B05943-0671-482D-AFCD-51D4A74F5971}" srcOrd="0" destOrd="0" parTransId="{27D2D18F-011A-4E70-A87C-C3DED5D3AFEE}" sibTransId="{2C078FB5-FABB-49E7-A168-80640EF49F92}"/>
    <dgm:cxn modelId="{E394DE76-DB0C-4387-B9F4-18CCFB620FC5}" type="presOf" srcId="{DE0959F3-CB3C-43BA-8A8A-458C5EB342E4}" destId="{C75F84D2-B8CA-4F4B-A4C2-B0FF23FD9412}" srcOrd="0" destOrd="0" presId="urn:microsoft.com/office/officeart/2005/8/layout/equation1"/>
    <dgm:cxn modelId="{F2A4D7D7-9350-4BA4-985B-C251F097E5B7}" type="presParOf" srcId="{F8B0A6DC-F8E2-4A5E-942C-C1E8C370B110}" destId="{DC870989-0DA3-4151-B11F-7F5EA504367B}" srcOrd="0" destOrd="0" presId="urn:microsoft.com/office/officeart/2005/8/layout/equation1"/>
    <dgm:cxn modelId="{D0D7BCE5-B82A-4EBA-968B-0C3DE5035823}" type="presParOf" srcId="{F8B0A6DC-F8E2-4A5E-942C-C1E8C370B110}" destId="{D692DCE0-D6FB-4F68-B796-75A7FDCCE435}" srcOrd="1" destOrd="0" presId="urn:microsoft.com/office/officeart/2005/8/layout/equation1"/>
    <dgm:cxn modelId="{F441C31B-6ECF-432C-97A8-6B42F19FBDAC}" type="presParOf" srcId="{F8B0A6DC-F8E2-4A5E-942C-C1E8C370B110}" destId="{F665C6B3-BF81-4497-B0AA-8EA364A87BAE}" srcOrd="2" destOrd="0" presId="urn:microsoft.com/office/officeart/2005/8/layout/equation1"/>
    <dgm:cxn modelId="{DE3B017B-75CA-4D99-88B7-AAE11B8C97E3}" type="presParOf" srcId="{F8B0A6DC-F8E2-4A5E-942C-C1E8C370B110}" destId="{A4C2751B-C425-4E06-8BFB-DB9A43FFA3CA}" srcOrd="3" destOrd="0" presId="urn:microsoft.com/office/officeart/2005/8/layout/equation1"/>
    <dgm:cxn modelId="{65062582-D856-4CD3-848B-745F941B4220}" type="presParOf" srcId="{F8B0A6DC-F8E2-4A5E-942C-C1E8C370B110}" destId="{C75F84D2-B8CA-4F4B-A4C2-B0FF23FD9412}" srcOrd="4" destOrd="0" presId="urn:microsoft.com/office/officeart/2005/8/layout/equation1"/>
    <dgm:cxn modelId="{6F35395E-1F45-495C-9B10-EDA843584572}" type="presParOf" srcId="{F8B0A6DC-F8E2-4A5E-942C-C1E8C370B110}" destId="{5EEB1A67-42E7-47F3-B359-E625F4625C7D}" srcOrd="5" destOrd="0" presId="urn:microsoft.com/office/officeart/2005/8/layout/equation1"/>
    <dgm:cxn modelId="{DC5DF486-E3F9-424C-9E58-6F2B0EC325F2}" type="presParOf" srcId="{F8B0A6DC-F8E2-4A5E-942C-C1E8C370B110}" destId="{2AFBDA10-04C9-4B16-8F9A-6210D8949C72}" srcOrd="6" destOrd="0" presId="urn:microsoft.com/office/officeart/2005/8/layout/equation1"/>
    <dgm:cxn modelId="{C825E3B4-A0B1-47D8-803F-5841754C4B35}" type="presParOf" srcId="{F8B0A6DC-F8E2-4A5E-942C-C1E8C370B110}" destId="{9488FCBE-50D9-4F45-B9AF-3BB3F616BCC7}" srcOrd="7" destOrd="0" presId="urn:microsoft.com/office/officeart/2005/8/layout/equation1"/>
    <dgm:cxn modelId="{1FBE5151-719C-4266-8040-49A03E3387FC}" type="presParOf" srcId="{F8B0A6DC-F8E2-4A5E-942C-C1E8C370B110}" destId="{C1BB5A37-11DC-4437-9DF8-16EAD41DE696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B05B99-2002-4D67-8AF5-A7548E1901F2}">
      <dsp:nvSpPr>
        <dsp:cNvPr id="0" name=""/>
        <dsp:cNvSpPr/>
      </dsp:nvSpPr>
      <dsp:spPr>
        <a:xfrm>
          <a:off x="414362" y="1595"/>
          <a:ext cx="1604243" cy="160424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2.229.256 docentes no Censo</a:t>
          </a:r>
          <a:endParaRPr lang="pt-BR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9298" y="236531"/>
        <a:ext cx="1134371" cy="1134371"/>
      </dsp:txXfrm>
    </dsp:sp>
    <dsp:sp modelId="{696A69CC-6500-48A2-99D0-3F454DD490CE}">
      <dsp:nvSpPr>
        <dsp:cNvPr id="0" name=""/>
        <dsp:cNvSpPr/>
      </dsp:nvSpPr>
      <dsp:spPr>
        <a:xfrm rot="18969674">
          <a:off x="751253" y="1736102"/>
          <a:ext cx="930461" cy="930461"/>
        </a:xfrm>
        <a:prstGeom prst="mathPlus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kern="1200"/>
        </a:p>
      </dsp:txBody>
      <dsp:txXfrm>
        <a:off x="874586" y="2091910"/>
        <a:ext cx="683795" cy="218845"/>
      </dsp:txXfrm>
    </dsp:sp>
    <dsp:sp modelId="{79AB9597-C8FA-4C3D-8054-DD923E6A9851}">
      <dsp:nvSpPr>
        <dsp:cNvPr id="0" name=""/>
        <dsp:cNvSpPr/>
      </dsp:nvSpPr>
      <dsp:spPr>
        <a:xfrm>
          <a:off x="414362" y="2796828"/>
          <a:ext cx="1604243" cy="1604243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74.632.638 contratos na RAIS</a:t>
          </a:r>
          <a:endParaRPr lang="pt-BR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9298" y="3031764"/>
        <a:ext cx="1134371" cy="1134371"/>
      </dsp:txXfrm>
    </dsp:sp>
    <dsp:sp modelId="{DA043EDF-CBE8-4DFC-98BD-C0A4C2638C9B}">
      <dsp:nvSpPr>
        <dsp:cNvPr id="0" name=""/>
        <dsp:cNvSpPr/>
      </dsp:nvSpPr>
      <dsp:spPr>
        <a:xfrm>
          <a:off x="2259241" y="1902944"/>
          <a:ext cx="510149" cy="59677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kern="1200"/>
        </a:p>
      </dsp:txBody>
      <dsp:txXfrm>
        <a:off x="2259241" y="2022300"/>
        <a:ext cx="357104" cy="358066"/>
      </dsp:txXfrm>
    </dsp:sp>
    <dsp:sp modelId="{2B1EFFC7-920D-4C73-8027-DFB46A08D9F2}">
      <dsp:nvSpPr>
        <dsp:cNvPr id="0" name=""/>
        <dsp:cNvSpPr/>
      </dsp:nvSpPr>
      <dsp:spPr>
        <a:xfrm>
          <a:off x="2981151" y="597090"/>
          <a:ext cx="3208486" cy="3208486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>
              <a:latin typeface="Arial" panose="020B0604020202020204" pitchFamily="34" charset="0"/>
              <a:cs typeface="Arial" panose="020B0604020202020204" pitchFamily="34" charset="0"/>
            </a:rPr>
            <a:t>2.080.619 docentes localizados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>
              <a:latin typeface="Arial" panose="020B0604020202020204" pitchFamily="34" charset="0"/>
              <a:cs typeface="Arial" panose="020B0604020202020204" pitchFamily="34" charset="0"/>
            </a:rPr>
            <a:t>93,3%</a:t>
          </a:r>
          <a:endParaRPr lang="pt-BR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51023" y="1066962"/>
        <a:ext cx="2268742" cy="22687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C833B5-1E24-43FA-9F8F-EDAA4CAF6C3F}">
      <dsp:nvSpPr>
        <dsp:cNvPr id="0" name=""/>
        <dsp:cNvSpPr/>
      </dsp:nvSpPr>
      <dsp:spPr>
        <a:xfrm>
          <a:off x="2841201" y="1446876"/>
          <a:ext cx="6215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1557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35676" y="1489336"/>
        <a:ext cx="32607" cy="6521"/>
      </dsp:txXfrm>
    </dsp:sp>
    <dsp:sp modelId="{600BC5F9-205A-439A-A155-17FE26EA10CF}">
      <dsp:nvSpPr>
        <dsp:cNvPr id="0" name=""/>
        <dsp:cNvSpPr/>
      </dsp:nvSpPr>
      <dsp:spPr>
        <a:xfrm>
          <a:off x="7532" y="641956"/>
          <a:ext cx="2835468" cy="170128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2.080.619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Docentes localizados na RAIS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100%</a:t>
          </a:r>
          <a:endParaRPr lang="pt-BR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32" y="641956"/>
        <a:ext cx="2835468" cy="1701281"/>
      </dsp:txXfrm>
    </dsp:sp>
    <dsp:sp modelId="{E0DF3EEA-0396-4A7C-A169-A3DEDCD80A6E}">
      <dsp:nvSpPr>
        <dsp:cNvPr id="0" name=""/>
        <dsp:cNvSpPr/>
      </dsp:nvSpPr>
      <dsp:spPr>
        <a:xfrm>
          <a:off x="6328827" y="1446876"/>
          <a:ext cx="6215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1557" y="45720"/>
              </a:lnTo>
            </a:path>
          </a:pathLst>
        </a:custGeom>
        <a:noFill/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23302" y="1489336"/>
        <a:ext cx="32607" cy="6521"/>
      </dsp:txXfrm>
    </dsp:sp>
    <dsp:sp modelId="{82E7852E-1392-4D53-B4EE-CDC68B8562E6}">
      <dsp:nvSpPr>
        <dsp:cNvPr id="0" name=""/>
        <dsp:cNvSpPr/>
      </dsp:nvSpPr>
      <dsp:spPr>
        <a:xfrm>
          <a:off x="3495159" y="641956"/>
          <a:ext cx="2835468" cy="1701281"/>
        </a:xfrm>
        <a:prstGeom prst="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2.052.694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Atividade docente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98,7%</a:t>
          </a:r>
          <a:endParaRPr lang="pt-BR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95159" y="641956"/>
        <a:ext cx="2835468" cy="1701281"/>
      </dsp:txXfrm>
    </dsp:sp>
    <dsp:sp modelId="{94330312-48E2-4A8A-BB46-7E1E8EBAA371}">
      <dsp:nvSpPr>
        <dsp:cNvPr id="0" name=""/>
        <dsp:cNvSpPr/>
      </dsp:nvSpPr>
      <dsp:spPr>
        <a:xfrm>
          <a:off x="1425266" y="2341437"/>
          <a:ext cx="6975253" cy="621557"/>
        </a:xfrm>
        <a:custGeom>
          <a:avLst/>
          <a:gdLst/>
          <a:ahLst/>
          <a:cxnLst/>
          <a:rect l="0" t="0" r="0" b="0"/>
          <a:pathLst>
            <a:path>
              <a:moveTo>
                <a:pt x="6975253" y="0"/>
              </a:moveTo>
              <a:lnTo>
                <a:pt x="6975253" y="327878"/>
              </a:lnTo>
              <a:lnTo>
                <a:pt x="0" y="327878"/>
              </a:lnTo>
              <a:lnTo>
                <a:pt x="0" y="621557"/>
              </a:lnTo>
            </a:path>
          </a:pathLst>
        </a:custGeom>
        <a:noFill/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37751" y="2648955"/>
        <a:ext cx="350283" cy="6521"/>
      </dsp:txXfrm>
    </dsp:sp>
    <dsp:sp modelId="{4A13962E-B597-478B-8516-48C4CFF9C7A1}">
      <dsp:nvSpPr>
        <dsp:cNvPr id="0" name=""/>
        <dsp:cNvSpPr/>
      </dsp:nvSpPr>
      <dsp:spPr>
        <a:xfrm>
          <a:off x="6982785" y="641956"/>
          <a:ext cx="2835468" cy="1701281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2.023.057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Contratos com mais de  8 horas semanais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97,2%</a:t>
          </a:r>
          <a:endParaRPr lang="pt-BR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82785" y="641956"/>
        <a:ext cx="2835468" cy="1701281"/>
      </dsp:txXfrm>
    </dsp:sp>
    <dsp:sp modelId="{A34AFB00-4579-450C-8647-FFB4E3003590}">
      <dsp:nvSpPr>
        <dsp:cNvPr id="0" name=""/>
        <dsp:cNvSpPr/>
      </dsp:nvSpPr>
      <dsp:spPr>
        <a:xfrm>
          <a:off x="2841201" y="3800316"/>
          <a:ext cx="6215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1557" y="45720"/>
              </a:lnTo>
            </a:path>
          </a:pathLst>
        </a:custGeom>
        <a:noFill/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35676" y="3842775"/>
        <a:ext cx="32607" cy="6521"/>
      </dsp:txXfrm>
    </dsp:sp>
    <dsp:sp modelId="{9EEDD412-61BF-41DF-8A9E-906C8A8EAA9E}">
      <dsp:nvSpPr>
        <dsp:cNvPr id="0" name=""/>
        <dsp:cNvSpPr/>
      </dsp:nvSpPr>
      <dsp:spPr>
        <a:xfrm>
          <a:off x="7532" y="2995395"/>
          <a:ext cx="2835468" cy="1701281"/>
        </a:xfrm>
        <a:prstGeom prst="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2.022.808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Remuneração abaixo do teto do funcionalismo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97,2%</a:t>
          </a:r>
          <a:endParaRPr lang="pt-BR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32" y="2995395"/>
        <a:ext cx="2835468" cy="1701281"/>
      </dsp:txXfrm>
    </dsp:sp>
    <dsp:sp modelId="{BFDC6EA6-61AB-4548-A064-D6CD02826498}">
      <dsp:nvSpPr>
        <dsp:cNvPr id="0" name=""/>
        <dsp:cNvSpPr/>
      </dsp:nvSpPr>
      <dsp:spPr>
        <a:xfrm>
          <a:off x="3495159" y="2995395"/>
          <a:ext cx="2835468" cy="1701281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2.022.257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Retirando dependência “outros”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97,2%</a:t>
          </a:r>
          <a:endParaRPr lang="pt-BR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95159" y="2995395"/>
        <a:ext cx="2835468" cy="17012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870989-0DA3-4151-B11F-7F5EA504367B}">
      <dsp:nvSpPr>
        <dsp:cNvPr id="0" name=""/>
        <dsp:cNvSpPr/>
      </dsp:nvSpPr>
      <dsp:spPr>
        <a:xfrm>
          <a:off x="9883" y="196651"/>
          <a:ext cx="2038427" cy="203842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2.229.256   </a:t>
          </a:r>
          <a:r>
            <a:rPr lang="pt-BR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CPFs no Censo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2.498.379 Vínculos</a:t>
          </a:r>
        </a:p>
      </dsp:txBody>
      <dsp:txXfrm>
        <a:off x="308404" y="495172"/>
        <a:ext cx="1441385" cy="1441385"/>
      </dsp:txXfrm>
    </dsp:sp>
    <dsp:sp modelId="{F665C6B3-BF81-4497-B0AA-8EA364A87BAE}">
      <dsp:nvSpPr>
        <dsp:cNvPr id="0" name=""/>
        <dsp:cNvSpPr/>
      </dsp:nvSpPr>
      <dsp:spPr>
        <a:xfrm rot="18862130">
          <a:off x="2205485" y="668995"/>
          <a:ext cx="1182288" cy="1182288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62197" y="1121102"/>
        <a:ext cx="868864" cy="278074"/>
      </dsp:txXfrm>
    </dsp:sp>
    <dsp:sp modelId="{C75F84D2-B8CA-4F4B-A4C2-B0FF23FD9412}">
      <dsp:nvSpPr>
        <dsp:cNvPr id="0" name=""/>
        <dsp:cNvSpPr/>
      </dsp:nvSpPr>
      <dsp:spPr>
        <a:xfrm>
          <a:off x="3553294" y="240926"/>
          <a:ext cx="2038427" cy="2038427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2.022.257   </a:t>
          </a:r>
          <a:r>
            <a:rPr lang="pt-BR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CPFs na RAIS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2.478.443 Vínculos</a:t>
          </a:r>
          <a:endParaRPr lang="pt-BR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51815" y="539447"/>
        <a:ext cx="1441385" cy="1441385"/>
      </dsp:txXfrm>
    </dsp:sp>
    <dsp:sp modelId="{2AFBDA10-04C9-4B16-8F9A-6210D8949C72}">
      <dsp:nvSpPr>
        <dsp:cNvPr id="0" name=""/>
        <dsp:cNvSpPr/>
      </dsp:nvSpPr>
      <dsp:spPr>
        <a:xfrm>
          <a:off x="5757242" y="668995"/>
          <a:ext cx="1182288" cy="1182288"/>
        </a:xfrm>
        <a:prstGeom prst="mathEqual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13954" y="912546"/>
        <a:ext cx="868864" cy="695186"/>
      </dsp:txXfrm>
    </dsp:sp>
    <dsp:sp modelId="{C1BB5A37-11DC-4437-9DF8-16EAD41DE696}">
      <dsp:nvSpPr>
        <dsp:cNvPr id="0" name=""/>
        <dsp:cNvSpPr/>
      </dsp:nvSpPr>
      <dsp:spPr>
        <a:xfrm>
          <a:off x="7105050" y="240926"/>
          <a:ext cx="2038427" cy="2038427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1.969.678  </a:t>
          </a:r>
          <a:r>
            <a:rPr lang="pt-BR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CPFs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effectLst/>
              <a:latin typeface="Arial" panose="020B0604020202020204" pitchFamily="34" charset="0"/>
              <a:ea typeface="Times New Roman"/>
              <a:cs typeface="Arial" panose="020B0604020202020204" pitchFamily="34" charset="0"/>
            </a:rPr>
            <a:t>2.184.395</a:t>
          </a:r>
          <a:r>
            <a:rPr lang="pt-BR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Vínculos localizados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87,4%</a:t>
          </a:r>
          <a:endParaRPr lang="pt-BR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03571" y="539447"/>
        <a:ext cx="1441385" cy="14413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2EABC-E8A2-40AD-A82A-B4C6FBC9578C}" type="datetimeFigureOut">
              <a:rPr lang="pt-BR" smtClean="0"/>
              <a:t>21/06/2017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6F9AB-8A7E-48E0-97DE-48CA54DEF1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4328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pic>
        <p:nvPicPr>
          <p:cNvPr id="11" name="Imagem 10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6" y="27543"/>
            <a:ext cx="9828000" cy="67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104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51" y="6656352"/>
            <a:ext cx="9918000" cy="20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82" y="6666626"/>
            <a:ext cx="6858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568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1428E-4E66-475B-BB75-8169E23D57F6}" type="datetimeFigureOut">
              <a:rPr lang="pt-BR" smtClean="0"/>
              <a:t>21/06/2017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94FF0-629A-49CE-BE8F-D8432311F616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6" y="27543"/>
            <a:ext cx="9828000" cy="67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65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00342" y="1700808"/>
            <a:ext cx="4896544" cy="1152128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Remuneração dos docentes em exercício na educação básica: um pareamento das bases de dados do Censo Escolar e da RAIS</a:t>
            </a:r>
          </a:p>
          <a:p>
            <a:pPr algn="l"/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815086" y="4365103"/>
            <a:ext cx="27363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Brasília-DF | </a:t>
            </a:r>
            <a:r>
              <a:rPr lang="pt-BR" sz="1100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Junho 2017</a:t>
            </a:r>
            <a:endParaRPr lang="pt-BR" sz="11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-27384"/>
            <a:ext cx="990674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Média padronizada para 40 horas semanais em R$ – Rede Estadual - 2014</a:t>
            </a:r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873818"/>
              </p:ext>
            </p:extLst>
          </p:nvPr>
        </p:nvGraphicFramePr>
        <p:xfrm>
          <a:off x="986090" y="476672"/>
          <a:ext cx="7933076" cy="5943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252"/>
                <a:gridCol w="915778"/>
                <a:gridCol w="812544"/>
                <a:gridCol w="2644250"/>
                <a:gridCol w="1322126"/>
                <a:gridCol w="1322126"/>
              </a:tblGrid>
              <a:tr h="5085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UF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Remuneração média ponderada padronizada</a:t>
                      </a:r>
                      <a:r>
                        <a:rPr lang="pt-BR" sz="12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para 40 horas  semanais em R$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Remuneração</a:t>
                      </a:r>
                      <a:r>
                        <a:rPr lang="pt-BR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bruta</a:t>
                      </a:r>
                      <a:endParaRPr lang="pt-BR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Média</a:t>
                      </a:r>
                      <a:r>
                        <a:rPr lang="pt-BR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horas semanais do contrato</a:t>
                      </a:r>
                      <a:endParaRPr lang="pt-BR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Brasil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717.144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3.476,42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2.702,92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17.509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1.996,44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1.996,42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15.177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2.079,52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1.560,68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8.125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2.325,30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2.214,40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RJ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43.282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8.014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2.391,87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2.391,87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11.288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2.429,38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1.987,15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14.428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2.467,51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2.186,04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23.886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2.520,03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2.227,49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13.996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2.695,84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1.921,65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3.001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2.986,00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1.933,10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49.698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3.098,24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2.163,99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172.336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3.139,58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2.628,03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7.314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3.202,98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3.202,46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14.407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3.299,50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2.474,83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19.606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3.380,52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3.137,19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98.300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3.537,00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2.147,59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6.185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3.748,86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2.601,38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6.241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3.911,76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3.904,51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25.026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3.929,25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2.547,64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4.295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4.229,21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3.177,50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53.373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4.504,60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3.104,83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17.572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4.532,01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2.703,35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6.019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4.620,89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4.618,17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28.822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4.629,89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3.888,52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11.861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5.118,42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2.675,63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DF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21.026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7.067,36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6.286,68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16.357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10.083,24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5.138,17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0" y="6453336"/>
            <a:ext cx="97775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i="1" dirty="0" smtClean="0"/>
              <a:t>* A </a:t>
            </a:r>
            <a:r>
              <a:rPr lang="pt-BR" sz="800" i="1" dirty="0"/>
              <a:t>Secretaria de Estado da Educação do Rio de Janeiro solicitou a não divulgação dos </a:t>
            </a:r>
            <a:r>
              <a:rPr lang="pt-BR" sz="800" i="1" dirty="0" smtClean="0"/>
              <a:t>resultados em </a:t>
            </a:r>
            <a:r>
              <a:rPr lang="pt-BR" sz="800" i="1" dirty="0"/>
              <a:t>decorrência da identificação de equívoco na informação da carga-horária dos contratos de trabalho informada na RAIS</a:t>
            </a:r>
          </a:p>
        </p:txBody>
      </p:sp>
    </p:spTree>
    <p:extLst>
      <p:ext uri="{BB962C8B-B14F-4D97-AF65-F5344CB8AC3E}">
        <p14:creationId xmlns:p14="http://schemas.microsoft.com/office/powerpoint/2010/main" val="377293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-27384"/>
            <a:ext cx="990674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Média padronizada para 40 horas semanais em R$ – Rede Privada - 2014</a:t>
            </a:r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639543"/>
              </p:ext>
            </p:extLst>
          </p:nvPr>
        </p:nvGraphicFramePr>
        <p:xfrm>
          <a:off x="716722" y="472202"/>
          <a:ext cx="8340734" cy="6053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335"/>
                <a:gridCol w="962838"/>
                <a:gridCol w="854299"/>
                <a:gridCol w="2780130"/>
                <a:gridCol w="1390066"/>
                <a:gridCol w="1390066"/>
              </a:tblGrid>
              <a:tr h="5581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UF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Remuneração média ponderada padronizada</a:t>
                      </a:r>
                      <a:r>
                        <a:rPr lang="pt-BR" sz="12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para 40 horas  semanais em R$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Remuneração</a:t>
                      </a:r>
                      <a:r>
                        <a:rPr lang="pt-BR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bruta</a:t>
                      </a:r>
                      <a:endParaRPr lang="pt-BR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Média</a:t>
                      </a:r>
                      <a:r>
                        <a:rPr lang="pt-BR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horas semanais do contrato</a:t>
                      </a:r>
                      <a:endParaRPr lang="pt-BR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Brasil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377.700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70,6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2.599,33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1.962,50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30,2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4.439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1.499,92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1.221,87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6.103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1.503,76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1.259,04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12.900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1.555,47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1.269,21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5.558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1.651,91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1.101,25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4.345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1.691,67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1.241,02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5.151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1.804,32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1.416,79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16.239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1.806,03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1.399,95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17.369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1.871,48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1.453,03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3.852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1.903,88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1.407,69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11.190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2.198,80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1.707,44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2.236,00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1.877,32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2.278,96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1.666,42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RJ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47.715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2.362,73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1.759,92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6.850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2.386,86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1.667,31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4.030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2.433,37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1.769,95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1.597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2.474,68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1.866,67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1.375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2.484,97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1.950,03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3.482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2.493,05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2.119,01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22.501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2.546,00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1.813,04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13.014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2.562,00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1.955,28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4.323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2.590,96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1.853,53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5.463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2.682,72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2.006,25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2.798,14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2.160,69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34.187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2.841,05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2.044,18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20.176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2.899,69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1.961,82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116.213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3.147,81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2.464,57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DF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8.232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3.788,12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2.634,08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74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-27384"/>
            <a:ext cx="990674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Média padronizada para 40 horas semanais em R$ – Rede Municipal – Capitais - 2014</a:t>
            </a:r>
            <a:endParaRPr lang="pt-BR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843790"/>
              </p:ext>
            </p:extLst>
          </p:nvPr>
        </p:nvGraphicFramePr>
        <p:xfrm>
          <a:off x="72008" y="349971"/>
          <a:ext cx="9633519" cy="6272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550"/>
                <a:gridCol w="1289090"/>
                <a:gridCol w="864096"/>
                <a:gridCol w="902704"/>
                <a:gridCol w="2860860"/>
                <a:gridCol w="1668834"/>
                <a:gridCol w="1624385"/>
              </a:tblGrid>
              <a:tr h="1803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UF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Município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2836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Remuneração média ponderada padronizada para 40 horas  semanais em R$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Remuneração bruta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Média de horas semanais do contrato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83078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Brasil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1.065.630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89,8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3.116,35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2.384,00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246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João Pessoa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2.633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2.124,69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2.124,69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Teresina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3.041,99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2.575,67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80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Porto Velho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1.792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3.096,44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2.181,91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 Vista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1.214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3.191,13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2.108,14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Aracaju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1.054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3.449,51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3.436,96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Palmas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1.709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3.564,24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3.495,51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Fortaleza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3.596,50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3.182,72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Macapá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1.089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83,9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3.649,57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3.969,54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80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Rio Branco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78,6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3.909,75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2.551,11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Maceió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1.981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3.919,78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2.458,58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Manaus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6.878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3.953,16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2.965,00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2.623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4.112,08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2.291,12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246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Florianópolis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1.579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4.230,75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3.386,40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Cuiabá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1.172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4.408,64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2.545,00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Recife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3.692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4.422,89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3.472,73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São </a:t>
                      </a:r>
                      <a:r>
                        <a:rPr lang="pt-BR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3.908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4.564,35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2.907,61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Vitória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2.764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5.018,10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3.207,11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São Paulo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37.982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5.074,96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4.381,60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Belém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2.122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80,3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5.136,20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4.361,79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Salvador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4.680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5.368,48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4.497,71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Goiânia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5.130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5.412,48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3.317,43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Curitiba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6.750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5.425,94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2.733,01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640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 Horizonte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7.920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5.658,76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3.264,06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941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RJ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Rio de Janeiro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26.383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6.146,31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3.270,26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07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Campo Grande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3.240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7.401,49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3.749,99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6763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Porto Alegre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2.543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10.947,15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5.531,83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46" marR="6646" marT="6646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70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-27384"/>
            <a:ext cx="9906744" cy="38472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19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Uma análise de consistência dos resultados obtidos - Brasil</a:t>
            </a:r>
            <a:endParaRPr lang="pt-BR" sz="19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676746"/>
              </p:ext>
            </p:extLst>
          </p:nvPr>
        </p:nvGraphicFramePr>
        <p:xfrm>
          <a:off x="920180" y="1628800"/>
          <a:ext cx="8064896" cy="4176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152128"/>
                <a:gridCol w="1152128"/>
                <a:gridCol w="1152128"/>
                <a:gridCol w="1152128"/>
                <a:gridCol w="1152128"/>
                <a:gridCol w="1152128"/>
              </a:tblGrid>
              <a:tr h="762145">
                <a:tc rowSpan="2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Rede de Ensino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</a:tr>
              <a:tr h="762145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30434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</a:t>
                      </a:r>
                      <a:endParaRPr lang="pt-BR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2.077.696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86,7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2.108.454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86,0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2.184.395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87,4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30434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Federal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20.712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88,9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22.348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88,0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23.921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87,7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0434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Estadual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704.697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95,2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693.066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92,9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717.144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95,6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30434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Municipal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1.008.510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89,1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1.034.033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88,7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1.065.630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89,8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0434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Privada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343.777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68,6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359.007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69,5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377.700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pt-B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70,6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300625" y="801554"/>
            <a:ext cx="91450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Total de localizados na RAIS por rede de ensino - Brasil - 2012 a 2014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82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-27384"/>
            <a:ext cx="9906744" cy="38472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19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Uma análise de consistência dos resultados obtidos - Brasil</a:t>
            </a:r>
            <a:endParaRPr lang="pt-BR" sz="19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132880"/>
              </p:ext>
            </p:extLst>
          </p:nvPr>
        </p:nvGraphicFramePr>
        <p:xfrm>
          <a:off x="1539820" y="2060848"/>
          <a:ext cx="6797556" cy="3269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389"/>
                <a:gridCol w="1699389"/>
                <a:gridCol w="1699389"/>
                <a:gridCol w="1699389"/>
              </a:tblGrid>
              <a:tr h="864095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Rede de Ensino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pt-BR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601389"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5.710,61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6.664,23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7.767,94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1389"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Estadual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3.058,82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3.252,64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3.476,42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01389"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2.587,55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2.837,47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3.116,35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01389">
                <a:tc>
                  <a:txBody>
                    <a:bodyPr/>
                    <a:lstStyle/>
                    <a:p>
                      <a:pPr algn="ctr" rtl="0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Privada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2.193,59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2.399,78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2.599,33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300625" y="801554"/>
            <a:ext cx="91450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Remuneração média ponderada pela carga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horária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padronizada para 40 horas semanais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Brasil 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– 2012 a 2014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41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0"/>
            <a:ext cx="990674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Fontes de dados</a:t>
            </a:r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4" descr="http://www.educacenso.inep.gov.br/censobasico/images/115acc6f.logo_educa_cens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20" y="3720270"/>
            <a:ext cx="3312368" cy="130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calendario-pis.com.br/wp-content/uploads/2015/03/rais-2015-saiba-quando-declara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152" y="3507590"/>
            <a:ext cx="2308505" cy="1731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637381" y="1320443"/>
            <a:ext cx="30963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Censo Escolar </a:t>
            </a:r>
          </a:p>
          <a:p>
            <a:pPr algn="ctr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INEP/MEC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4789419" y="1320443"/>
            <a:ext cx="511658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Relação Anual de Informações Sociais (RAIS)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MTPS 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68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0"/>
            <a:ext cx="990674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Primeiro cruzamento: apenas pelo CPF</a:t>
            </a:r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37403724"/>
              </p:ext>
            </p:extLst>
          </p:nvPr>
        </p:nvGraphicFramePr>
        <p:xfrm>
          <a:off x="1650628" y="980728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609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0"/>
            <a:ext cx="990674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cálculo da remuneração média</a:t>
            </a:r>
            <a:endParaRPr lang="pt-BR" sz="2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7431" y="692696"/>
            <a:ext cx="977753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É a média das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remunerações mensais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informadas na RAIS por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esfera administrativa (empregador)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referentes ao ano-base 2014 e devidas em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cada mês trabalhado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pagas ou não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computados os valores considerados rendimentos do trabalho.</a:t>
            </a:r>
          </a:p>
          <a:p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Integram as remunerações mensais: </a:t>
            </a:r>
          </a:p>
          <a:p>
            <a:endParaRPr lang="pt-BR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Salários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ordenados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vencimentos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soldos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soldadas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honorários,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vantagens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adicionais 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extraordinários, suplementações, representações, bonificações, gorjetas, gratificações, participações, produtividade, porcentagens, comissões e corretagens. </a:t>
            </a:r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 13º salário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 incluído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no cálculo.</a:t>
            </a:r>
          </a:p>
        </p:txBody>
      </p:sp>
    </p:spTree>
    <p:extLst>
      <p:ext uri="{BB962C8B-B14F-4D97-AF65-F5344CB8AC3E}">
        <p14:creationId xmlns:p14="http://schemas.microsoft.com/office/powerpoint/2010/main" val="231663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0"/>
            <a:ext cx="990674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tratamentos dos dados da RAIS 2014  antes do pareamento com a chave completa</a:t>
            </a:r>
            <a:endParaRPr lang="pt-B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363611760"/>
              </p:ext>
            </p:extLst>
          </p:nvPr>
        </p:nvGraphicFramePr>
        <p:xfrm>
          <a:off x="56456" y="610647"/>
          <a:ext cx="9825787" cy="5338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654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0"/>
            <a:ext cx="9906744" cy="38472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19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 resultado do pareamento com a chave completa após aplicação de filtros na RAIS</a:t>
            </a:r>
            <a:endParaRPr lang="pt-BR" sz="19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487880754"/>
              </p:ext>
            </p:extLst>
          </p:nvPr>
        </p:nvGraphicFramePr>
        <p:xfrm>
          <a:off x="427788" y="620688"/>
          <a:ext cx="9145016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867065"/>
              </p:ext>
            </p:extLst>
          </p:nvPr>
        </p:nvGraphicFramePr>
        <p:xfrm>
          <a:off x="560512" y="3356992"/>
          <a:ext cx="8712968" cy="2331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910"/>
                <a:gridCol w="2075908"/>
                <a:gridCol w="2075908"/>
                <a:gridCol w="1871242"/>
              </a:tblGrid>
              <a:tr h="5335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Esfera Administrativa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Censo Escolar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595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2.498.379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2.184.395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95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27.284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23.921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95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Estadual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749.837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717.144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95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1.186.542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1.065.630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95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Privada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534.716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377.700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5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-27384"/>
            <a:ext cx="990674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Os quantitativos da rede municipal - 2014</a:t>
            </a:r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809022"/>
              </p:ext>
            </p:extLst>
          </p:nvPr>
        </p:nvGraphicFramePr>
        <p:xfrm>
          <a:off x="200472" y="476672"/>
          <a:ext cx="4608512" cy="237626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60066"/>
                <a:gridCol w="1242052"/>
                <a:gridCol w="955426"/>
                <a:gridCol w="1050968"/>
              </a:tblGrid>
              <a:tr h="24286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Rede Municipal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67622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de docentes localizados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Número de Municípios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acumulado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242863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5.568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2863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a 100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4.795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2863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a 80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2863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a 60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2863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a 40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2863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a 20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948040"/>
              </p:ext>
            </p:extLst>
          </p:nvPr>
        </p:nvGraphicFramePr>
        <p:xfrm>
          <a:off x="5169025" y="476672"/>
          <a:ext cx="4536503" cy="5904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1"/>
                <a:gridCol w="720080"/>
                <a:gridCol w="1080120"/>
                <a:gridCol w="1080120"/>
                <a:gridCol w="1008112"/>
              </a:tblGrid>
              <a:tr h="37889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81" marR="8381" marT="8381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81" marR="8381" marT="8381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de docentes localizados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381" marR="8381" marT="8381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78896">
                <a:tc v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Acima de 20%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Acima de 40%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Acima de 60%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RJ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7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397" y="3071063"/>
            <a:ext cx="4952389" cy="4030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44488" y="3183359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Distribuição de municípios por proporção de docentes localizados</a:t>
            </a:r>
            <a:endParaRPr lang="pt-B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03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-27384"/>
            <a:ext cx="990674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Os resultados – Brasil - 2014</a:t>
            </a:r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629819"/>
              </p:ext>
            </p:extLst>
          </p:nvPr>
        </p:nvGraphicFramePr>
        <p:xfrm>
          <a:off x="488503" y="1556792"/>
          <a:ext cx="8928994" cy="4176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0373"/>
                <a:gridCol w="1443989"/>
                <a:gridCol w="2152214"/>
                <a:gridCol w="1661209"/>
                <a:gridCol w="1661209"/>
              </a:tblGrid>
              <a:tr h="1588054"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Rede de ensino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Média</a:t>
                      </a:r>
                      <a:r>
                        <a:rPr lang="pt-BR" sz="1800" b="0" i="0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padronizada para 40 horas semanais em R$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Média</a:t>
                      </a:r>
                      <a:r>
                        <a:rPr lang="pt-BR" sz="18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horas semanais do contrato</a:t>
                      </a:r>
                      <a:endParaRPr lang="pt-BR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Razão Rede de ensino / Federal</a:t>
                      </a:r>
                      <a:endParaRPr lang="pt-BR" sz="18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484754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23.921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7.767,94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4754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Estadual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717.144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3.476,42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0,4475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4754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1.065.630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3.116,35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0,4012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4754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Público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1.806.695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dirty="0" smtClean="0">
                          <a:effectLst/>
                          <a:latin typeface="arial"/>
                        </a:rPr>
                        <a:t>3.335,06   </a:t>
                      </a:r>
                      <a:endParaRPr lang="pt-BR" dirty="0">
                        <a:effectLst/>
                        <a:latin typeface="arial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0,4293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49395"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Privada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377.700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2.599,33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0,3346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35320" y="674430"/>
            <a:ext cx="9505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Remuneração média ponderada pela carga horária padronizada para 40 horas semanais Brasil - 2014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1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744" y="-27384"/>
            <a:ext cx="9906744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Média padronizada para 40 horas semanais em R$ – Rede Federal - 2014</a:t>
            </a:r>
            <a:endParaRPr lang="pt-BR" sz="2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388523"/>
              </p:ext>
            </p:extLst>
          </p:nvPr>
        </p:nvGraphicFramePr>
        <p:xfrm>
          <a:off x="716722" y="472202"/>
          <a:ext cx="8340734" cy="6053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335"/>
                <a:gridCol w="962838"/>
                <a:gridCol w="854299"/>
                <a:gridCol w="2780130"/>
                <a:gridCol w="1390066"/>
                <a:gridCol w="1390066"/>
              </a:tblGrid>
              <a:tr h="5581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UF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Remuneração média ponderada padronizada</a:t>
                      </a:r>
                      <a:r>
                        <a:rPr lang="pt-BR" sz="1200" b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para 40 horas  semanais em R$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Remuneração</a:t>
                      </a:r>
                      <a:r>
                        <a:rPr lang="pt-BR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bruta</a:t>
                      </a:r>
                      <a:endParaRPr lang="pt-BR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Média</a:t>
                      </a:r>
                      <a:r>
                        <a:rPr lang="pt-BR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horas semanais do contrato</a:t>
                      </a:r>
                      <a:endParaRPr lang="pt-BR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44" marR="7444" marT="7444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t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Brasil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23.921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87,7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7.767,94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7.632,00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39,3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5.531,00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5.463,81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5.986,39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5.964,62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6.101,31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5.976,12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6.314,19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6.276,31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6.528,21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6.322,35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6.623,32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6.568,77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1.593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6.857,34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6.739,43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7.135,95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7.092,21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7.261,03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7.164,19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RJ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2.412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7.343,49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7.148,82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7.392,96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7.377,81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7.486,63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7.325,67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1.121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7.522,72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7.372,45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DF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7.612,41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7.393,72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7.648,29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7.146,54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7.733,18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7.606,19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1.021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7.785,42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7.626,63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7.807,55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7.724,39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1.361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8.116,45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7.903,39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8.238,07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8.091,19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RN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1.142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8.382,86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8.286,48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2.037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8.393,56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8.217,82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8.800,63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8.602,48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MG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2.908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8.802,89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8.690,70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8.805,82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8.599,45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39,1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744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94,3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9.099,42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9.025,46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39,7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6249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9.962,59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9.962,59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40,0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16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2479</TotalTime>
  <Words>1548</Words>
  <Application>Microsoft Office PowerPoint</Application>
  <PresentationFormat>Papel A4 (210 x 297 mm)</PresentationFormat>
  <Paragraphs>1065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Rodrigo Barreiro Campos</dc:creator>
  <cp:lastModifiedBy>Carolina Fonseca Cotta</cp:lastModifiedBy>
  <cp:revision>117</cp:revision>
  <dcterms:created xsi:type="dcterms:W3CDTF">2017-02-08T16:39:43Z</dcterms:created>
  <dcterms:modified xsi:type="dcterms:W3CDTF">2017-06-21T20:12:20Z</dcterms:modified>
</cp:coreProperties>
</file>