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74" r:id="rId4"/>
    <p:sldId id="258" r:id="rId5"/>
    <p:sldId id="259" r:id="rId6"/>
    <p:sldId id="275" r:id="rId7"/>
    <p:sldId id="260" r:id="rId8"/>
    <p:sldId id="261" r:id="rId9"/>
    <p:sldId id="276" r:id="rId10"/>
    <p:sldId id="262" r:id="rId11"/>
    <p:sldId id="263" r:id="rId12"/>
    <p:sldId id="264" r:id="rId13"/>
    <p:sldId id="265" r:id="rId14"/>
    <p:sldId id="266" r:id="rId15"/>
    <p:sldId id="277" r:id="rId16"/>
    <p:sldId id="267" r:id="rId17"/>
    <p:sldId id="268" r:id="rId18"/>
    <p:sldId id="269" r:id="rId19"/>
    <p:sldId id="270" r:id="rId20"/>
    <p:sldId id="271" r:id="rId21"/>
    <p:sldId id="272" r:id="rId22"/>
    <p:sldId id="273" r:id="rId23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41" autoAdjust="0"/>
    <p:restoredTop sz="94660"/>
  </p:normalViewPr>
  <p:slideViewPr>
    <p:cSldViewPr>
      <p:cViewPr varScale="1">
        <p:scale>
          <a:sx n="69" d="100"/>
          <a:sy n="69" d="100"/>
        </p:scale>
        <p:origin x="-142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DD955-F50B-473A-B680-7FD1DF3D6CEA}" type="datetimeFigureOut">
              <a:rPr lang="pt-BR" smtClean="0"/>
              <a:t>30/07/2013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9D35C-F0EA-418C-BF97-4B2935EA7005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DD955-F50B-473A-B680-7FD1DF3D6CEA}" type="datetimeFigureOut">
              <a:rPr lang="pt-BR" smtClean="0"/>
              <a:t>30/07/2013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9D35C-F0EA-418C-BF97-4B2935EA7005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DD955-F50B-473A-B680-7FD1DF3D6CEA}" type="datetimeFigureOut">
              <a:rPr lang="pt-BR" smtClean="0"/>
              <a:t>30/07/2013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9D35C-F0EA-418C-BF97-4B2935EA7005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DD955-F50B-473A-B680-7FD1DF3D6CEA}" type="datetimeFigureOut">
              <a:rPr lang="pt-BR" smtClean="0"/>
              <a:t>30/07/2013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9D35C-F0EA-418C-BF97-4B2935EA7005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DD955-F50B-473A-B680-7FD1DF3D6CEA}" type="datetimeFigureOut">
              <a:rPr lang="pt-BR" smtClean="0"/>
              <a:t>30/07/2013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9D35C-F0EA-418C-BF97-4B2935EA7005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DD955-F50B-473A-B680-7FD1DF3D6CEA}" type="datetimeFigureOut">
              <a:rPr lang="pt-BR" smtClean="0"/>
              <a:t>30/07/2013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9D35C-F0EA-418C-BF97-4B2935EA7005}" type="slidenum">
              <a:rPr lang="pt-BR" smtClean="0"/>
              <a:t>‹nº›</a:t>
            </a:fld>
            <a:endParaRPr lang="pt-BR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DD955-F50B-473A-B680-7FD1DF3D6CEA}" type="datetimeFigureOut">
              <a:rPr lang="pt-BR" smtClean="0"/>
              <a:t>30/07/2013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9D35C-F0EA-418C-BF97-4B2935EA7005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DD955-F50B-473A-B680-7FD1DF3D6CEA}" type="datetimeFigureOut">
              <a:rPr lang="pt-BR" smtClean="0"/>
              <a:t>30/07/2013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9D35C-F0EA-418C-BF97-4B2935EA7005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DD955-F50B-473A-B680-7FD1DF3D6CEA}" type="datetimeFigureOut">
              <a:rPr lang="pt-BR" smtClean="0"/>
              <a:t>30/07/2013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9D35C-F0EA-418C-BF97-4B2935EA7005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DD955-F50B-473A-B680-7FD1DF3D6CEA}" type="datetimeFigureOut">
              <a:rPr lang="pt-BR" smtClean="0"/>
              <a:t>30/07/2013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189D35C-F0EA-418C-BF97-4B2935EA7005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DD955-F50B-473A-B680-7FD1DF3D6CEA}" type="datetimeFigureOut">
              <a:rPr lang="pt-BR" smtClean="0"/>
              <a:t>30/07/2013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9D35C-F0EA-418C-BF97-4B2935EA7005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D03DD955-F50B-473A-B680-7FD1DF3D6CEA}" type="datetimeFigureOut">
              <a:rPr lang="pt-BR" smtClean="0"/>
              <a:t>30/07/2013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5189D35C-F0EA-418C-BF97-4B2935EA7005}" type="slidenum">
              <a:rPr lang="pt-BR" smtClean="0"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457200" y="476672"/>
            <a:ext cx="8229600" cy="5112568"/>
          </a:xfrm>
        </p:spPr>
        <p:txBody>
          <a:bodyPr>
            <a:normAutofit/>
          </a:bodyPr>
          <a:lstStyle/>
          <a:p>
            <a:r>
              <a:rPr lang="es-ES" b="1" dirty="0">
                <a:latin typeface="Candara" pitchFamily="34" charset="0"/>
              </a:rPr>
              <a:t>Por una educación verdaderamente democrática: Luchas y banderas de los trabajadores </a:t>
            </a:r>
            <a:r>
              <a:rPr lang="es-ES" b="1" dirty="0" smtClean="0">
                <a:latin typeface="Candara" pitchFamily="34" charset="0"/>
              </a:rPr>
              <a:t>de la </a:t>
            </a:r>
            <a:r>
              <a:rPr lang="es-ES" b="1" dirty="0">
                <a:latin typeface="Candara" pitchFamily="34" charset="0"/>
              </a:rPr>
              <a:t>educación en el sector privado</a:t>
            </a:r>
            <a:endParaRPr lang="pt-BR" b="1" dirty="0">
              <a:latin typeface="Candara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4692" y="5386577"/>
            <a:ext cx="2036763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582655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79512" y="260648"/>
            <a:ext cx="8784976" cy="4752528"/>
          </a:xfrm>
        </p:spPr>
        <p:txBody>
          <a:bodyPr/>
          <a:lstStyle/>
          <a:p>
            <a:endParaRPr lang="es-ES" dirty="0" smtClean="0"/>
          </a:p>
          <a:p>
            <a:endParaRPr lang="es-ES" dirty="0"/>
          </a:p>
          <a:p>
            <a:r>
              <a:rPr lang="es-ES" dirty="0" smtClean="0"/>
              <a:t>No </a:t>
            </a:r>
            <a:r>
              <a:rPr lang="es-ES" dirty="0"/>
              <a:t>obstante, la educación en Brasil nunca ha representado de hecho una opción</a:t>
            </a:r>
          </a:p>
          <a:p>
            <a:endParaRPr lang="es-ES" dirty="0"/>
          </a:p>
          <a:p>
            <a:r>
              <a:rPr lang="es-ES" dirty="0"/>
              <a:t>democrática, que fuera una alternativa a una educación pública de calidad, ya </a:t>
            </a:r>
          </a:p>
          <a:p>
            <a:endParaRPr lang="es-ES" dirty="0"/>
          </a:p>
          <a:p>
            <a:r>
              <a:rPr lang="es-ES" dirty="0"/>
              <a:t>que en realidad el sector privado compite –por espacio y fondos– con el proyecto </a:t>
            </a:r>
          </a:p>
          <a:p>
            <a:endParaRPr lang="es-ES" dirty="0"/>
          </a:p>
          <a:p>
            <a:r>
              <a:rPr lang="es-ES" dirty="0"/>
              <a:t>de fortalecimiento de la educación pública y gratuita. La universalización de una </a:t>
            </a:r>
          </a:p>
          <a:p>
            <a:endParaRPr lang="es-ES" dirty="0"/>
          </a:p>
          <a:p>
            <a:r>
              <a:rPr lang="es-ES" dirty="0"/>
              <a:t>educación pública y gratuita de calidad siempre ha enfrentado</a:t>
            </a:r>
            <a:endParaRPr lang="pt-BR" dirty="0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7237" y="5419725"/>
            <a:ext cx="2036763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322337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51520" y="332656"/>
            <a:ext cx="8640960" cy="4608512"/>
          </a:xfrm>
        </p:spPr>
        <p:txBody>
          <a:bodyPr/>
          <a:lstStyle/>
          <a:p>
            <a:endParaRPr lang="es-ES" dirty="0" smtClean="0"/>
          </a:p>
          <a:p>
            <a:endParaRPr lang="es-ES" dirty="0"/>
          </a:p>
          <a:p>
            <a:r>
              <a:rPr lang="es-ES" dirty="0" smtClean="0"/>
              <a:t>–</a:t>
            </a:r>
            <a:r>
              <a:rPr lang="es-ES" dirty="0"/>
              <a:t>y sigue enfrentando–</a:t>
            </a:r>
          </a:p>
          <a:p>
            <a:endParaRPr lang="es-ES" dirty="0"/>
          </a:p>
          <a:p>
            <a:r>
              <a:rPr lang="es-ES" dirty="0"/>
              <a:t>obstáculos para desarrollarse, tanto debido a una burguesía que no ha asumido un </a:t>
            </a:r>
          </a:p>
          <a:p>
            <a:endParaRPr lang="es-ES" dirty="0"/>
          </a:p>
          <a:p>
            <a:r>
              <a:rPr lang="es-ES" dirty="0"/>
              <a:t>proyecto público y universal de educación gratuita, como por la acción y la fuerza </a:t>
            </a:r>
          </a:p>
          <a:p>
            <a:endParaRPr lang="es-ES" dirty="0"/>
          </a:p>
          <a:p>
            <a:r>
              <a:rPr lang="es-ES" dirty="0"/>
              <a:t>política que las instituciones e intereses privados han mantenido durante la historia de </a:t>
            </a:r>
          </a:p>
          <a:p>
            <a:endParaRPr lang="es-ES" dirty="0"/>
          </a:p>
          <a:p>
            <a:r>
              <a:rPr lang="es-ES" dirty="0"/>
              <a:t>la educación brasileña.</a:t>
            </a:r>
            <a:endParaRPr lang="pt-BR" dirty="0"/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7237" y="5426830"/>
            <a:ext cx="2036763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795806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23528" y="260648"/>
            <a:ext cx="8424936" cy="4608512"/>
          </a:xfrm>
        </p:spPr>
        <p:txBody>
          <a:bodyPr/>
          <a:lstStyle/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r>
              <a:rPr lang="es-ES" dirty="0" smtClean="0"/>
              <a:t>En </a:t>
            </a:r>
            <a:r>
              <a:rPr lang="es-ES" dirty="0"/>
              <a:t>la medida en que existe la necesidad de una educación superior y en la medida</a:t>
            </a:r>
          </a:p>
          <a:p>
            <a:endParaRPr lang="es-ES" dirty="0"/>
          </a:p>
          <a:p>
            <a:r>
              <a:rPr lang="es-ES" dirty="0"/>
              <a:t>en que el sistema público no satisface esa demanda, se abre espacio para que la </a:t>
            </a:r>
          </a:p>
          <a:p>
            <a:endParaRPr lang="es-ES" dirty="0"/>
          </a:p>
          <a:p>
            <a:r>
              <a:rPr lang="es-ES" dirty="0"/>
              <a:t>iniciativa privada lo haga.</a:t>
            </a:r>
            <a:endParaRPr lang="pt-BR" dirty="0"/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7237" y="5419725"/>
            <a:ext cx="2036763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9414008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79512" y="404664"/>
            <a:ext cx="8784976" cy="4464496"/>
          </a:xfrm>
        </p:spPr>
        <p:txBody>
          <a:bodyPr/>
          <a:lstStyle/>
          <a:p>
            <a:endParaRPr lang="es-ES" dirty="0" smtClean="0"/>
          </a:p>
          <a:p>
            <a:endParaRPr lang="es-ES" dirty="0"/>
          </a:p>
          <a:p>
            <a:r>
              <a:rPr lang="es-ES" dirty="0" smtClean="0"/>
              <a:t>En </a:t>
            </a:r>
            <a:r>
              <a:rPr lang="es-ES" dirty="0"/>
              <a:t>este sentido, una buena parte de la expansión de la educación privada en Brasil </a:t>
            </a:r>
          </a:p>
          <a:p>
            <a:endParaRPr lang="es-ES" dirty="0"/>
          </a:p>
          <a:p>
            <a:r>
              <a:rPr lang="es-ES" dirty="0"/>
              <a:t>se dio a causa de la omisión del Estado, sea en ámbito federal o sea en el ámbito de </a:t>
            </a:r>
          </a:p>
          <a:p>
            <a:endParaRPr lang="es-ES" dirty="0"/>
          </a:p>
          <a:p>
            <a:r>
              <a:rPr lang="es-ES" dirty="0"/>
              <a:t>sus estados federativos, algo que es visible, sobre todo, en la educación superior, </a:t>
            </a:r>
          </a:p>
          <a:p>
            <a:endParaRPr lang="es-ES" dirty="0"/>
          </a:p>
          <a:p>
            <a:r>
              <a:rPr lang="es-ES" dirty="0"/>
              <a:t>que padece –desde 2005 con la apertura del capital de empresas de educación en </a:t>
            </a:r>
          </a:p>
          <a:p>
            <a:endParaRPr lang="es-ES" dirty="0"/>
          </a:p>
          <a:p>
            <a:r>
              <a:rPr lang="es-ES" dirty="0"/>
              <a:t>la bolsa de valores– un creciente proceso de </a:t>
            </a:r>
            <a:r>
              <a:rPr lang="es-ES" dirty="0" err="1"/>
              <a:t>financiarización</a:t>
            </a:r>
            <a:r>
              <a:rPr lang="es-ES" dirty="0"/>
              <a:t> y desnacionalización.</a:t>
            </a:r>
            <a:endParaRPr lang="pt-BR" dirty="0"/>
          </a:p>
        </p:txBody>
      </p:sp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26384" y="5419725"/>
            <a:ext cx="2036763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9875338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51520" y="332656"/>
            <a:ext cx="8784976" cy="4608512"/>
          </a:xfrm>
        </p:spPr>
        <p:txBody>
          <a:bodyPr/>
          <a:lstStyle/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r>
              <a:rPr lang="es-ES" dirty="0" smtClean="0"/>
              <a:t>Esto </a:t>
            </a:r>
            <a:r>
              <a:rPr lang="es-ES" dirty="0"/>
              <a:t>se ha vuelto incluso más alarmante con el reciente intento de fusión entre las </a:t>
            </a:r>
          </a:p>
          <a:p>
            <a:endParaRPr lang="es-ES" dirty="0"/>
          </a:p>
          <a:p>
            <a:r>
              <a:rPr lang="es-ES" dirty="0"/>
              <a:t>empresas </a:t>
            </a:r>
            <a:r>
              <a:rPr lang="es-ES" dirty="0" err="1"/>
              <a:t>Kroton</a:t>
            </a:r>
            <a:r>
              <a:rPr lang="es-ES" dirty="0"/>
              <a:t> Educacional S/A y </a:t>
            </a:r>
            <a:r>
              <a:rPr lang="es-ES" dirty="0" err="1"/>
              <a:t>Anhanguera</a:t>
            </a:r>
            <a:r>
              <a:rPr lang="es-ES" dirty="0"/>
              <a:t> Educacional </a:t>
            </a:r>
            <a:r>
              <a:rPr lang="es-ES" dirty="0" err="1"/>
              <a:t>Participações</a:t>
            </a:r>
            <a:r>
              <a:rPr lang="es-ES" dirty="0"/>
              <a:t> S/A, un </a:t>
            </a:r>
          </a:p>
          <a:p>
            <a:endParaRPr lang="es-ES" dirty="0"/>
          </a:p>
          <a:p>
            <a:r>
              <a:rPr lang="es-ES" dirty="0"/>
              <a:t>caso flagrante de oligopolio de la enseñanza que se encuentra en evaluación en el </a:t>
            </a:r>
          </a:p>
          <a:p>
            <a:endParaRPr lang="es-ES" dirty="0"/>
          </a:p>
          <a:p>
            <a:r>
              <a:rPr lang="es-ES" dirty="0"/>
              <a:t>Consejo Administrativo de Defensa Económica brasileño. </a:t>
            </a:r>
            <a:endParaRPr lang="pt-BR" dirty="0"/>
          </a:p>
        </p:txBody>
      </p:sp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7237" y="5419725"/>
            <a:ext cx="2036763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084979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23528" y="404664"/>
            <a:ext cx="8496944" cy="4392488"/>
          </a:xfrm>
        </p:spPr>
        <p:txBody>
          <a:bodyPr/>
          <a:lstStyle/>
          <a:p>
            <a:endParaRPr lang="es-ES" dirty="0" smtClean="0"/>
          </a:p>
          <a:p>
            <a:endParaRPr lang="es-ES" dirty="0"/>
          </a:p>
          <a:p>
            <a:r>
              <a:rPr lang="es-ES" dirty="0" smtClean="0"/>
              <a:t>La </a:t>
            </a:r>
            <a:r>
              <a:rPr lang="es-ES" dirty="0" err="1"/>
              <a:t>Contee</a:t>
            </a:r>
            <a:r>
              <a:rPr lang="es-ES" dirty="0"/>
              <a:t> y los trabajadores </a:t>
            </a:r>
          </a:p>
          <a:p>
            <a:endParaRPr lang="es-ES" dirty="0"/>
          </a:p>
          <a:p>
            <a:r>
              <a:rPr lang="es-ES" dirty="0"/>
              <a:t>del sector privado de educación se han movilizado para impedir que ese absurdo se </a:t>
            </a:r>
          </a:p>
          <a:p>
            <a:endParaRPr lang="es-ES" dirty="0"/>
          </a:p>
          <a:p>
            <a:r>
              <a:rPr lang="es-ES" dirty="0"/>
              <a:t>concrete, puesto que esa fusión ocasiona daños a la calidad de la educación, falta de </a:t>
            </a:r>
          </a:p>
          <a:p>
            <a:endParaRPr lang="es-ES" dirty="0"/>
          </a:p>
          <a:p>
            <a:r>
              <a:rPr lang="es-ES" dirty="0"/>
              <a:t>respeto los trabajadores y precariedad en las condiciones de trabajo.</a:t>
            </a:r>
            <a:endParaRPr lang="pt-BR" dirty="0"/>
          </a:p>
          <a:p>
            <a:endParaRPr lang="pt-BR" dirty="0"/>
          </a:p>
        </p:txBody>
      </p:sp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7237" y="5419725"/>
            <a:ext cx="2036763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7856923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79512" y="116632"/>
            <a:ext cx="8784976" cy="4824536"/>
          </a:xfrm>
        </p:spPr>
        <p:txBody>
          <a:bodyPr/>
          <a:lstStyle/>
          <a:p>
            <a:r>
              <a:rPr lang="es-ES" dirty="0"/>
              <a:t>En esas dos vertientes –la defensa de la escuela pública y la reglamentación de la </a:t>
            </a:r>
          </a:p>
          <a:p>
            <a:endParaRPr lang="es-ES" dirty="0"/>
          </a:p>
          <a:p>
            <a:r>
              <a:rPr lang="es-ES" dirty="0"/>
              <a:t>enseñanza privada– nuestra categoría ha actuado de modo integrado. En el Congreso </a:t>
            </a:r>
          </a:p>
          <a:p>
            <a:endParaRPr lang="es-ES" dirty="0"/>
          </a:p>
          <a:p>
            <a:r>
              <a:rPr lang="es-ES" dirty="0"/>
              <a:t>Nacional se han afrontado varios desafíos, empezando por el nuevo Plan Nacional </a:t>
            </a:r>
          </a:p>
          <a:p>
            <a:endParaRPr lang="es-ES" dirty="0"/>
          </a:p>
          <a:p>
            <a:r>
              <a:rPr lang="es-ES" dirty="0"/>
              <a:t>de Educación (PNE), cuyo texto original que se remitió al Legislativo no contemplaba </a:t>
            </a:r>
          </a:p>
          <a:p>
            <a:endParaRPr lang="es-ES" dirty="0"/>
          </a:p>
          <a:p>
            <a:r>
              <a:rPr lang="es-ES" dirty="0"/>
              <a:t>asuntos relacionados con la reglamentación de la educación privada o con la creación </a:t>
            </a:r>
          </a:p>
          <a:p>
            <a:endParaRPr lang="es-ES" dirty="0"/>
          </a:p>
          <a:p>
            <a:r>
              <a:rPr lang="es-ES" dirty="0"/>
              <a:t>del Sistema Nacional de Educación y cuya definición y deliberación se hizo en la </a:t>
            </a:r>
          </a:p>
          <a:p>
            <a:endParaRPr lang="es-ES" dirty="0"/>
          </a:p>
          <a:p>
            <a:r>
              <a:rPr lang="es-ES" dirty="0"/>
              <a:t>primera Conferencia Nacional de Educación, celebrada en 2010.</a:t>
            </a:r>
            <a:endParaRPr lang="pt-BR" dirty="0"/>
          </a:p>
        </p:txBody>
      </p:sp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7237" y="5441995"/>
            <a:ext cx="2036763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5683554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51520" y="404664"/>
            <a:ext cx="8640960" cy="4536504"/>
          </a:xfrm>
        </p:spPr>
        <p:txBody>
          <a:bodyPr>
            <a:normAutofit/>
          </a:bodyPr>
          <a:lstStyle/>
          <a:p>
            <a:endParaRPr lang="es-ES" dirty="0" smtClean="0"/>
          </a:p>
          <a:p>
            <a:r>
              <a:rPr lang="es-ES" dirty="0" smtClean="0"/>
              <a:t>A </a:t>
            </a:r>
            <a:r>
              <a:rPr lang="es-ES" dirty="0"/>
              <a:t>pesar de que el texto del PNE no incorporó todas las deliberaciones de la </a:t>
            </a:r>
            <a:r>
              <a:rPr lang="es-ES" dirty="0" err="1"/>
              <a:t>Conae</a:t>
            </a:r>
            <a:endParaRPr lang="es-ES" dirty="0"/>
          </a:p>
          <a:p>
            <a:endParaRPr lang="es-ES" dirty="0"/>
          </a:p>
          <a:p>
            <a:r>
              <a:rPr lang="es-ES" dirty="0"/>
              <a:t>2010, la segunda Conferencia Nacional, que se realizará en 2014 con el tema "El </a:t>
            </a:r>
          </a:p>
          <a:p>
            <a:endParaRPr lang="es-ES" dirty="0"/>
          </a:p>
          <a:p>
            <a:r>
              <a:rPr lang="es-ES" dirty="0"/>
              <a:t>PNE en la articulación del Sistema Nacional de Educación: participación popular, </a:t>
            </a:r>
          </a:p>
          <a:p>
            <a:endParaRPr lang="es-ES" dirty="0"/>
          </a:p>
          <a:p>
            <a:r>
              <a:rPr lang="es-ES" dirty="0"/>
              <a:t>cooperación federativa y régimen de colaboración", será un espacio primordial para </a:t>
            </a:r>
          </a:p>
          <a:p>
            <a:endParaRPr lang="es-ES" dirty="0"/>
          </a:p>
          <a:p>
            <a:r>
              <a:rPr lang="es-ES" dirty="0"/>
              <a:t>que se pueda avanzar en estos temas que son de interés para los trabajadores de </a:t>
            </a:r>
          </a:p>
          <a:p>
            <a:endParaRPr lang="es-ES" dirty="0"/>
          </a:p>
          <a:p>
            <a:r>
              <a:rPr lang="es-ES" dirty="0"/>
              <a:t>la educación privada</a:t>
            </a:r>
            <a:r>
              <a:rPr lang="es-ES" dirty="0" smtClean="0"/>
              <a:t>.</a:t>
            </a:r>
          </a:p>
          <a:p>
            <a:endParaRPr lang="es-ES" dirty="0"/>
          </a:p>
          <a:p>
            <a:endParaRPr lang="es-ES" dirty="0" smtClean="0"/>
          </a:p>
          <a:p>
            <a:endParaRPr lang="pt-BR" dirty="0"/>
          </a:p>
        </p:txBody>
      </p:sp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7237" y="5419725"/>
            <a:ext cx="2036763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0493690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51520" y="476672"/>
            <a:ext cx="8496944" cy="4392488"/>
          </a:xfrm>
        </p:spPr>
        <p:txBody>
          <a:bodyPr/>
          <a:lstStyle/>
          <a:p>
            <a:endParaRPr lang="es-ES" dirty="0"/>
          </a:p>
          <a:p>
            <a:endParaRPr lang="es-ES" dirty="0" smtClean="0"/>
          </a:p>
          <a:p>
            <a:r>
              <a:rPr lang="es-ES" dirty="0" smtClean="0"/>
              <a:t> </a:t>
            </a:r>
            <a:r>
              <a:rPr lang="es-ES" dirty="0"/>
              <a:t>En las etapas preparatorias a la Conferencia –que se realizan</a:t>
            </a:r>
          </a:p>
          <a:p>
            <a:endParaRPr lang="es-ES" dirty="0"/>
          </a:p>
          <a:p>
            <a:r>
              <a:rPr lang="es-ES" dirty="0"/>
              <a:t>en el ámbito de los estados brasileños y sus municipios–, representantes de los </a:t>
            </a:r>
          </a:p>
          <a:p>
            <a:endParaRPr lang="es-ES" dirty="0"/>
          </a:p>
          <a:p>
            <a:r>
              <a:rPr lang="es-ES" dirty="0"/>
              <a:t>trabajadores de la educación privada presentan y defienden las enmiendas de la </a:t>
            </a:r>
          </a:p>
          <a:p>
            <a:endParaRPr lang="es-ES" dirty="0"/>
          </a:p>
          <a:p>
            <a:r>
              <a:rPr lang="es-ES" dirty="0"/>
              <a:t>categoría en defensa de la reglamentación de la educación privada y de los derechos </a:t>
            </a:r>
          </a:p>
          <a:p>
            <a:endParaRPr lang="es-ES" dirty="0"/>
          </a:p>
          <a:p>
            <a:r>
              <a:rPr lang="es-ES" dirty="0"/>
              <a:t>de sus trabajadores.</a:t>
            </a:r>
            <a:endParaRPr lang="pt-BR" dirty="0"/>
          </a:p>
        </p:txBody>
      </p:sp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7237" y="5419725"/>
            <a:ext cx="2036763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3702235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79512" y="260648"/>
            <a:ext cx="8712968" cy="4680520"/>
          </a:xfrm>
        </p:spPr>
        <p:txBody>
          <a:bodyPr/>
          <a:lstStyle/>
          <a:p>
            <a:endParaRPr lang="es-ES" dirty="0" smtClean="0"/>
          </a:p>
          <a:p>
            <a:endParaRPr lang="es-ES" dirty="0" smtClean="0"/>
          </a:p>
          <a:p>
            <a:r>
              <a:rPr lang="es-ES" dirty="0" smtClean="0"/>
              <a:t>Este </a:t>
            </a:r>
            <a:r>
              <a:rPr lang="es-ES" dirty="0"/>
              <a:t>debate es fundamental para  avanzar en la lucha por una educación que</a:t>
            </a:r>
          </a:p>
          <a:p>
            <a:endParaRPr lang="es-ES" dirty="0"/>
          </a:p>
          <a:p>
            <a:r>
              <a:rPr lang="es-ES" dirty="0"/>
              <a:t>sea verdaderamente democrática, incluso en la lucha contra la </a:t>
            </a:r>
            <a:r>
              <a:rPr lang="es-ES" dirty="0" err="1"/>
              <a:t>financiarización</a:t>
            </a:r>
            <a:r>
              <a:rPr lang="es-ES" dirty="0"/>
              <a:t> </a:t>
            </a:r>
          </a:p>
          <a:p>
            <a:endParaRPr lang="es-ES" dirty="0"/>
          </a:p>
          <a:p>
            <a:r>
              <a:rPr lang="es-ES" dirty="0"/>
              <a:t>y desnacionalización de la enseñanza. Tenemos que desarticular la formación </a:t>
            </a:r>
          </a:p>
          <a:p>
            <a:endParaRPr lang="es-ES" dirty="0"/>
          </a:p>
          <a:p>
            <a:r>
              <a:rPr lang="es-ES" dirty="0"/>
              <a:t>de oligopolios cuya lógica es contraria a las funciones que deben cumplir los </a:t>
            </a:r>
          </a:p>
          <a:p>
            <a:endParaRPr lang="es-ES" dirty="0"/>
          </a:p>
          <a:p>
            <a:r>
              <a:rPr lang="es-ES" dirty="0"/>
              <a:t>establecimientos de enseñanza. </a:t>
            </a:r>
            <a:endParaRPr lang="pt-BR" dirty="0"/>
          </a:p>
        </p:txBody>
      </p:sp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7237" y="5419725"/>
            <a:ext cx="2036763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969638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95536" y="260648"/>
            <a:ext cx="8568952" cy="5112568"/>
          </a:xfrm>
        </p:spPr>
        <p:txBody>
          <a:bodyPr>
            <a:normAutofit/>
          </a:bodyPr>
          <a:lstStyle/>
          <a:p>
            <a:endParaRPr lang="es-ES" dirty="0" smtClean="0">
              <a:latin typeface="Candara" pitchFamily="34" charset="0"/>
              <a:ea typeface="Cambria Math" pitchFamily="18" charset="0"/>
            </a:endParaRPr>
          </a:p>
          <a:p>
            <a:r>
              <a:rPr lang="es-ES" dirty="0" smtClean="0">
                <a:latin typeface="Candara" pitchFamily="34" charset="0"/>
                <a:ea typeface="Cambria Math" pitchFamily="18" charset="0"/>
              </a:rPr>
              <a:t>No </a:t>
            </a:r>
            <a:r>
              <a:rPr lang="es-ES" dirty="0">
                <a:latin typeface="Candara" pitchFamily="34" charset="0"/>
                <a:ea typeface="Cambria Math" pitchFamily="18" charset="0"/>
              </a:rPr>
              <a:t>hay manera de pensar en un proyecto democrático de educación sin tener la</a:t>
            </a:r>
          </a:p>
          <a:p>
            <a:endParaRPr lang="es-ES" dirty="0">
              <a:latin typeface="Candara" pitchFamily="34" charset="0"/>
              <a:ea typeface="Cambria Math" pitchFamily="18" charset="0"/>
            </a:endParaRPr>
          </a:p>
          <a:p>
            <a:r>
              <a:rPr lang="es-ES" dirty="0">
                <a:latin typeface="Candara" pitchFamily="34" charset="0"/>
                <a:ea typeface="Cambria Math" pitchFamily="18" charset="0"/>
              </a:rPr>
              <a:t>garantía de dos puntos primordiales: por un lado, el fortalecimiento de la educación </a:t>
            </a:r>
          </a:p>
          <a:p>
            <a:endParaRPr lang="es-ES" dirty="0">
              <a:latin typeface="Candara" pitchFamily="34" charset="0"/>
              <a:ea typeface="Cambria Math" pitchFamily="18" charset="0"/>
            </a:endParaRPr>
          </a:p>
          <a:p>
            <a:r>
              <a:rPr lang="es-ES" dirty="0">
                <a:latin typeface="Candara" pitchFamily="34" charset="0"/>
                <a:ea typeface="Cambria Math" pitchFamily="18" charset="0"/>
              </a:rPr>
              <a:t>pública, democrática y de calidad y, por otro, la reglamentación de la educación </a:t>
            </a:r>
          </a:p>
          <a:p>
            <a:endParaRPr lang="es-ES" dirty="0">
              <a:latin typeface="Candara" pitchFamily="34" charset="0"/>
              <a:ea typeface="Cambria Math" pitchFamily="18" charset="0"/>
            </a:endParaRPr>
          </a:p>
          <a:p>
            <a:r>
              <a:rPr lang="es-ES" dirty="0">
                <a:latin typeface="Candara" pitchFamily="34" charset="0"/>
                <a:ea typeface="Cambria Math" pitchFamily="18" charset="0"/>
              </a:rPr>
              <a:t>privada, con la exigencia del cumplimiento del rol del Estado en el control, la </a:t>
            </a:r>
          </a:p>
          <a:p>
            <a:endParaRPr lang="es-ES" dirty="0">
              <a:latin typeface="Candara" pitchFamily="34" charset="0"/>
              <a:ea typeface="Cambria Math" pitchFamily="18" charset="0"/>
            </a:endParaRPr>
          </a:p>
          <a:p>
            <a:r>
              <a:rPr lang="es-ES" dirty="0">
                <a:latin typeface="Candara" pitchFamily="34" charset="0"/>
                <a:ea typeface="Cambria Math" pitchFamily="18" charset="0"/>
              </a:rPr>
              <a:t>regulación, la acreditación y la evaluación de la educación, con las correspondientes </a:t>
            </a:r>
          </a:p>
          <a:p>
            <a:endParaRPr lang="es-ES" dirty="0">
              <a:latin typeface="Candara" pitchFamily="34" charset="0"/>
              <a:ea typeface="Cambria Math" pitchFamily="18" charset="0"/>
            </a:endParaRPr>
          </a:p>
          <a:p>
            <a:r>
              <a:rPr lang="es-ES" dirty="0">
                <a:latin typeface="Candara" pitchFamily="34" charset="0"/>
                <a:ea typeface="Cambria Math" pitchFamily="18" charset="0"/>
              </a:rPr>
              <a:t>referencias sociales. </a:t>
            </a:r>
            <a:endParaRPr lang="pt-BR" dirty="0">
              <a:latin typeface="Candara" pitchFamily="34" charset="0"/>
              <a:ea typeface="Cambria Math" pitchFamily="18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7237" y="5419725"/>
            <a:ext cx="2036763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8022248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95536" y="548680"/>
            <a:ext cx="8352928" cy="4131797"/>
          </a:xfrm>
        </p:spPr>
        <p:txBody>
          <a:bodyPr/>
          <a:lstStyle/>
          <a:p>
            <a:endParaRPr lang="es-ES" dirty="0" smtClean="0"/>
          </a:p>
          <a:p>
            <a:r>
              <a:rPr lang="es-ES" dirty="0" smtClean="0"/>
              <a:t>De </a:t>
            </a:r>
            <a:r>
              <a:rPr lang="es-ES" dirty="0"/>
              <a:t>este modo, en el Sistema Nacional de </a:t>
            </a:r>
            <a:r>
              <a:rPr lang="es-ES" dirty="0" smtClean="0"/>
              <a:t>Educación se </a:t>
            </a:r>
            <a:r>
              <a:rPr lang="es-ES" dirty="0"/>
              <a:t>encuentra </a:t>
            </a:r>
          </a:p>
          <a:p>
            <a:endParaRPr lang="es-ES" dirty="0"/>
          </a:p>
          <a:p>
            <a:r>
              <a:rPr lang="es-ES" dirty="0" smtClean="0"/>
              <a:t>la </a:t>
            </a:r>
            <a:r>
              <a:rPr lang="es-ES" dirty="0"/>
              <a:t>salida para que los establecimientos privados de educación sean –tal </a:t>
            </a:r>
          </a:p>
          <a:p>
            <a:endParaRPr lang="es-ES" dirty="0"/>
          </a:p>
          <a:p>
            <a:r>
              <a:rPr lang="es-ES" dirty="0"/>
              <a:t>como deberían ser– una opción democrática de escuelas,  y no una alternativa que </a:t>
            </a:r>
          </a:p>
          <a:p>
            <a:endParaRPr lang="es-ES" dirty="0"/>
          </a:p>
          <a:p>
            <a:r>
              <a:rPr lang="es-ES" dirty="0"/>
              <a:t>es ofrecida y costeada por el Estado y que no cumple el derecho establecido en la </a:t>
            </a:r>
          </a:p>
          <a:p>
            <a:endParaRPr lang="es-ES" dirty="0"/>
          </a:p>
          <a:p>
            <a:r>
              <a:rPr lang="es-ES" dirty="0"/>
              <a:t>Constitución.</a:t>
            </a:r>
            <a:endParaRPr lang="pt-BR" dirty="0"/>
          </a:p>
        </p:txBody>
      </p:sp>
      <p:pic>
        <p:nvPicPr>
          <p:cNvPr id="2048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7237" y="5419725"/>
            <a:ext cx="2036763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8705368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 dirty="0" smtClean="0"/>
          </a:p>
          <a:p>
            <a:endParaRPr lang="es-ES" dirty="0"/>
          </a:p>
          <a:p>
            <a:r>
              <a:rPr lang="es-ES" dirty="0" smtClean="0"/>
              <a:t>        Reafirmamos </a:t>
            </a:r>
            <a:r>
              <a:rPr lang="es-ES" dirty="0"/>
              <a:t>y clamamos siempre la participación en nuestra campaña:</a:t>
            </a:r>
          </a:p>
          <a:p>
            <a:endParaRPr lang="es-ES" dirty="0"/>
          </a:p>
          <a:p>
            <a:r>
              <a:rPr lang="es-ES" dirty="0" smtClean="0"/>
              <a:t>                         </a:t>
            </a:r>
            <a:r>
              <a:rPr lang="es-ES" sz="2000" dirty="0" smtClean="0">
                <a:solidFill>
                  <a:schemeClr val="accent2"/>
                </a:solidFill>
              </a:rPr>
              <a:t>LA </a:t>
            </a:r>
            <a:r>
              <a:rPr lang="es-ES" sz="2000" dirty="0">
                <a:solidFill>
                  <a:schemeClr val="accent2"/>
                </a:solidFill>
              </a:rPr>
              <a:t>EDUCACIÓN NO ES UNA MERCANCÍA.</a:t>
            </a:r>
            <a:endParaRPr lang="pt-BR" sz="2000" dirty="0">
              <a:solidFill>
                <a:schemeClr val="accent2"/>
              </a:solidFill>
            </a:endParaRPr>
          </a:p>
        </p:txBody>
      </p:sp>
      <p:pic>
        <p:nvPicPr>
          <p:cNvPr id="2150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7237" y="5419725"/>
            <a:ext cx="2036763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5601163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pt-BR" dirty="0" smtClean="0"/>
          </a:p>
          <a:p>
            <a:endParaRPr lang="pt-BR" dirty="0"/>
          </a:p>
          <a:p>
            <a:endParaRPr lang="pt-BR" dirty="0" smtClean="0"/>
          </a:p>
          <a:p>
            <a:endParaRPr lang="pt-BR" dirty="0"/>
          </a:p>
          <a:p>
            <a:endParaRPr lang="pt-BR" dirty="0" smtClean="0"/>
          </a:p>
          <a:p>
            <a:endParaRPr lang="pt-BR" dirty="0"/>
          </a:p>
          <a:p>
            <a:pPr algn="just"/>
            <a:r>
              <a:rPr lang="pt-BR" dirty="0" smtClean="0"/>
              <a:t>                                                                             </a:t>
            </a:r>
          </a:p>
          <a:p>
            <a:pPr algn="just"/>
            <a:endParaRPr lang="pt-BR" dirty="0"/>
          </a:p>
          <a:p>
            <a:pPr algn="just"/>
            <a:endParaRPr lang="pt-BR" dirty="0" smtClean="0"/>
          </a:p>
          <a:p>
            <a:pPr algn="just"/>
            <a:r>
              <a:rPr lang="pt-BR"/>
              <a:t> </a:t>
            </a:r>
            <a:r>
              <a:rPr lang="pt-BR" smtClean="0"/>
              <a:t>                          </a:t>
            </a:r>
            <a:r>
              <a:rPr lang="pt-BR" smtClean="0"/>
              <a:t>                                                        </a:t>
            </a:r>
            <a:r>
              <a:rPr lang="pt-BR" smtClean="0"/>
              <a:t>Montevidéu, </a:t>
            </a:r>
            <a:r>
              <a:rPr lang="pt-BR" dirty="0" smtClean="0"/>
              <a:t>30 de julho de 2013.</a:t>
            </a:r>
            <a:endParaRPr lang="pt-BR" dirty="0"/>
          </a:p>
        </p:txBody>
      </p:sp>
      <p:pic>
        <p:nvPicPr>
          <p:cNvPr id="2253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7" y="908720"/>
            <a:ext cx="5256583" cy="18722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9424" y="5085185"/>
            <a:ext cx="5184576" cy="17728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739394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95536" y="692696"/>
            <a:ext cx="7948364" cy="3987781"/>
          </a:xfrm>
        </p:spPr>
        <p:txBody>
          <a:bodyPr/>
          <a:lstStyle/>
          <a:p>
            <a:r>
              <a:rPr lang="es-ES" dirty="0">
                <a:latin typeface="Candara" pitchFamily="34" charset="0"/>
                <a:ea typeface="Cambria Math" pitchFamily="18" charset="0"/>
              </a:rPr>
              <a:t>Solamente si se logra la integración de esas dos vías se </a:t>
            </a:r>
          </a:p>
          <a:p>
            <a:endParaRPr lang="es-ES" dirty="0">
              <a:latin typeface="Candara" pitchFamily="34" charset="0"/>
              <a:ea typeface="Cambria Math" pitchFamily="18" charset="0"/>
            </a:endParaRPr>
          </a:p>
          <a:p>
            <a:r>
              <a:rPr lang="es-ES" dirty="0">
                <a:latin typeface="Candara" pitchFamily="34" charset="0"/>
                <a:ea typeface="Cambria Math" pitchFamily="18" charset="0"/>
              </a:rPr>
              <a:t>puede asegurar en firme la construcción de la educación como un derecho y un </a:t>
            </a:r>
          </a:p>
          <a:p>
            <a:endParaRPr lang="es-ES" dirty="0">
              <a:latin typeface="Candara" pitchFamily="34" charset="0"/>
              <a:ea typeface="Cambria Math" pitchFamily="18" charset="0"/>
            </a:endParaRPr>
          </a:p>
          <a:p>
            <a:r>
              <a:rPr lang="es-ES" dirty="0">
                <a:latin typeface="Candara" pitchFamily="34" charset="0"/>
                <a:ea typeface="Cambria Math" pitchFamily="18" charset="0"/>
              </a:rPr>
              <a:t>bien público, cuya responsabilidad es del </a:t>
            </a:r>
            <a:r>
              <a:rPr lang="es-ES" dirty="0" smtClean="0">
                <a:latin typeface="Candara" pitchFamily="34" charset="0"/>
                <a:ea typeface="Cambria Math" pitchFamily="18" charset="0"/>
              </a:rPr>
              <a:t>Estado - </a:t>
            </a:r>
            <a:r>
              <a:rPr lang="es-ES" dirty="0" smtClean="0"/>
              <a:t>una </a:t>
            </a:r>
            <a:r>
              <a:rPr lang="es-ES" dirty="0"/>
              <a:t>de las principales banderas </a:t>
            </a:r>
          </a:p>
          <a:p>
            <a:endParaRPr lang="es-ES" dirty="0"/>
          </a:p>
          <a:p>
            <a:r>
              <a:rPr lang="es-ES" dirty="0"/>
              <a:t>de la Confederación Nacional de Trabajadores de Establecimientos de Educación </a:t>
            </a:r>
          </a:p>
          <a:p>
            <a:endParaRPr lang="es-ES" dirty="0"/>
          </a:p>
          <a:p>
            <a:r>
              <a:rPr lang="es-ES" dirty="0"/>
              <a:t>(</a:t>
            </a:r>
            <a:r>
              <a:rPr lang="es-ES" dirty="0" err="1"/>
              <a:t>Contee</a:t>
            </a:r>
            <a:r>
              <a:rPr lang="es-ES" dirty="0"/>
              <a:t>) y de todos los profesores y técnicos administrativos de su base que </a:t>
            </a:r>
          </a:p>
          <a:p>
            <a:endParaRPr lang="es-ES" dirty="0"/>
          </a:p>
          <a:p>
            <a:r>
              <a:rPr lang="es-ES" dirty="0"/>
              <a:t>trabajan en el sector privado–. </a:t>
            </a:r>
            <a:endParaRPr lang="pt-BR" dirty="0">
              <a:latin typeface="Candara" pitchFamily="34" charset="0"/>
              <a:ea typeface="Cambria Math" pitchFamily="18" charset="0"/>
            </a:endParaRPr>
          </a:p>
          <a:p>
            <a:endParaRPr lang="pt-BR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18000" y="5419725"/>
            <a:ext cx="2036763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262987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23528" y="260648"/>
            <a:ext cx="8640960" cy="4680520"/>
          </a:xfrm>
        </p:spPr>
        <p:txBody>
          <a:bodyPr/>
          <a:lstStyle/>
          <a:p>
            <a:r>
              <a:rPr lang="es-ES" dirty="0" smtClean="0"/>
              <a:t>–</a:t>
            </a:r>
          </a:p>
          <a:p>
            <a:endParaRPr lang="es-ES" dirty="0"/>
          </a:p>
          <a:p>
            <a:r>
              <a:rPr lang="es-ES" dirty="0" smtClean="0"/>
              <a:t>Por </a:t>
            </a:r>
            <a:r>
              <a:rPr lang="es-ES" dirty="0"/>
              <a:t>lo tanto, solo se puede hablar de un proyecto </a:t>
            </a:r>
          </a:p>
          <a:p>
            <a:endParaRPr lang="es-ES" dirty="0"/>
          </a:p>
          <a:p>
            <a:r>
              <a:rPr lang="es-ES" dirty="0"/>
              <a:t>democrático en la educación de Brasil si existe la garantía de esos dos aspectos, algo </a:t>
            </a:r>
          </a:p>
          <a:p>
            <a:endParaRPr lang="es-ES" dirty="0"/>
          </a:p>
          <a:p>
            <a:r>
              <a:rPr lang="es-ES" dirty="0"/>
              <a:t>que hoy, lamentablemente, todavía no ocurre. Esto únicamente se producirá con el </a:t>
            </a:r>
          </a:p>
          <a:p>
            <a:endParaRPr lang="es-ES" dirty="0"/>
          </a:p>
          <a:p>
            <a:r>
              <a:rPr lang="es-ES" dirty="0"/>
              <a:t>establecimiento de un Sistema Nacional de Educación.</a:t>
            </a:r>
            <a:endParaRPr lang="pt-BR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1410" y="5419725"/>
            <a:ext cx="2036763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364164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51520" y="188640"/>
            <a:ext cx="8712968" cy="4752528"/>
          </a:xfrm>
        </p:spPr>
        <p:txBody>
          <a:bodyPr>
            <a:normAutofit/>
          </a:bodyPr>
          <a:lstStyle/>
          <a:p>
            <a:endParaRPr lang="es-ES" dirty="0" smtClean="0">
              <a:latin typeface="Candara" pitchFamily="34" charset="0"/>
            </a:endParaRPr>
          </a:p>
          <a:p>
            <a:endParaRPr lang="es-ES" dirty="0">
              <a:latin typeface="Candara" pitchFamily="34" charset="0"/>
            </a:endParaRPr>
          </a:p>
          <a:p>
            <a:r>
              <a:rPr lang="es-ES" dirty="0" smtClean="0">
                <a:latin typeface="Candara" pitchFamily="34" charset="0"/>
              </a:rPr>
              <a:t>Durante </a:t>
            </a:r>
            <a:r>
              <a:rPr lang="es-ES" dirty="0">
                <a:latin typeface="Candara" pitchFamily="34" charset="0"/>
              </a:rPr>
              <a:t>el período de la Asamblea Constituyente, que culminó con la elaboración de</a:t>
            </a:r>
          </a:p>
          <a:p>
            <a:endParaRPr lang="es-ES" dirty="0">
              <a:latin typeface="Candara" pitchFamily="34" charset="0"/>
            </a:endParaRPr>
          </a:p>
          <a:p>
            <a:r>
              <a:rPr lang="es-ES" dirty="0">
                <a:latin typeface="Candara" pitchFamily="34" charset="0"/>
              </a:rPr>
              <a:t>la Constitución de 1988, sindicalistas representantes de los trabajadores del sector </a:t>
            </a:r>
          </a:p>
          <a:p>
            <a:endParaRPr lang="es-ES" dirty="0">
              <a:latin typeface="Candara" pitchFamily="34" charset="0"/>
            </a:endParaRPr>
          </a:p>
          <a:p>
            <a:r>
              <a:rPr lang="es-ES" dirty="0">
                <a:latin typeface="Candara" pitchFamily="34" charset="0"/>
              </a:rPr>
              <a:t>privado participaron en un Foro en Defensa de la Escuela Pública y propusieron la </a:t>
            </a:r>
          </a:p>
          <a:p>
            <a:endParaRPr lang="es-ES" dirty="0">
              <a:latin typeface="Candara" pitchFamily="34" charset="0"/>
            </a:endParaRPr>
          </a:p>
          <a:p>
            <a:r>
              <a:rPr lang="es-ES" dirty="0">
                <a:latin typeface="Candara" pitchFamily="34" charset="0"/>
              </a:rPr>
              <a:t>inserción de normas de regulación de la educación privada en la Constitución. </a:t>
            </a:r>
            <a:endParaRPr lang="pt-BR" dirty="0">
              <a:latin typeface="Candara" pitchFamily="34" charset="0"/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7860" y="5418446"/>
            <a:ext cx="2036763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825672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22960" y="548680"/>
            <a:ext cx="7520940" cy="4131797"/>
          </a:xfrm>
        </p:spPr>
        <p:txBody>
          <a:bodyPr/>
          <a:lstStyle/>
          <a:p>
            <a:endParaRPr lang="es-ES" dirty="0" smtClean="0">
              <a:latin typeface="Candara" pitchFamily="34" charset="0"/>
            </a:endParaRPr>
          </a:p>
          <a:p>
            <a:endParaRPr lang="es-ES" dirty="0">
              <a:latin typeface="Candara" pitchFamily="34" charset="0"/>
            </a:endParaRPr>
          </a:p>
          <a:p>
            <a:r>
              <a:rPr lang="es-ES" dirty="0" smtClean="0">
                <a:latin typeface="Candara" pitchFamily="34" charset="0"/>
              </a:rPr>
              <a:t>Aunque </a:t>
            </a:r>
          </a:p>
          <a:p>
            <a:endParaRPr lang="es-ES" dirty="0">
              <a:latin typeface="Candara" pitchFamily="34" charset="0"/>
            </a:endParaRPr>
          </a:p>
          <a:p>
            <a:r>
              <a:rPr lang="es-ES" dirty="0" smtClean="0">
                <a:latin typeface="Candara" pitchFamily="34" charset="0"/>
              </a:rPr>
              <a:t>esta </a:t>
            </a:r>
            <a:r>
              <a:rPr lang="es-ES" dirty="0">
                <a:latin typeface="Candara" pitchFamily="34" charset="0"/>
              </a:rPr>
              <a:t>batalla no haya tenido éxito, la Constitución estableció que la educación es "un </a:t>
            </a:r>
          </a:p>
          <a:p>
            <a:endParaRPr lang="es-ES" dirty="0">
              <a:latin typeface="Candara" pitchFamily="34" charset="0"/>
            </a:endParaRPr>
          </a:p>
          <a:p>
            <a:r>
              <a:rPr lang="es-ES" dirty="0">
                <a:latin typeface="Candara" pitchFamily="34" charset="0"/>
              </a:rPr>
              <a:t>derecho de todos y un deber del Estado y de la familia" y que "la educación está </a:t>
            </a:r>
          </a:p>
          <a:p>
            <a:endParaRPr lang="es-ES" dirty="0">
              <a:latin typeface="Candara" pitchFamily="34" charset="0"/>
            </a:endParaRPr>
          </a:p>
          <a:p>
            <a:r>
              <a:rPr lang="es-ES" dirty="0">
                <a:latin typeface="Candara" pitchFamily="34" charset="0"/>
              </a:rPr>
              <a:t>libre a la iniciativa privada,</a:t>
            </a:r>
            <a:endParaRPr lang="pt-BR" dirty="0">
              <a:latin typeface="Candara" pitchFamily="34" charset="0"/>
            </a:endParaRPr>
          </a:p>
          <a:p>
            <a:endParaRPr lang="pt-BR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7237" y="5419725"/>
            <a:ext cx="2036763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881077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51520" y="260648"/>
            <a:ext cx="8640960" cy="4752528"/>
          </a:xfrm>
        </p:spPr>
        <p:txBody>
          <a:bodyPr/>
          <a:lstStyle/>
          <a:p>
            <a:endParaRPr lang="es-ES" dirty="0" smtClean="0"/>
          </a:p>
          <a:p>
            <a:endParaRPr lang="es-ES" dirty="0"/>
          </a:p>
          <a:p>
            <a:r>
              <a:rPr lang="es-ES" dirty="0" smtClean="0"/>
              <a:t>siempre </a:t>
            </a:r>
            <a:r>
              <a:rPr lang="es-ES" dirty="0"/>
              <a:t>y cuando se cumplan las normas generales de</a:t>
            </a:r>
          </a:p>
          <a:p>
            <a:endParaRPr lang="es-ES" dirty="0"/>
          </a:p>
          <a:p>
            <a:r>
              <a:rPr lang="es-ES" dirty="0"/>
              <a:t>la educación nacional y su funcionamiento sea autorizado y evaluado por el poder </a:t>
            </a:r>
          </a:p>
          <a:p>
            <a:endParaRPr lang="es-ES" dirty="0"/>
          </a:p>
          <a:p>
            <a:r>
              <a:rPr lang="es-ES" dirty="0"/>
              <a:t>público", constituyendo un rol de la Unión (Gobierno Federal) organizar el sistema </a:t>
            </a:r>
          </a:p>
          <a:p>
            <a:endParaRPr lang="es-ES" dirty="0"/>
          </a:p>
          <a:p>
            <a:r>
              <a:rPr lang="es-ES" dirty="0"/>
              <a:t>federal de enseñanza, de modo que se aseguren oportunidades de educación </a:t>
            </a:r>
          </a:p>
          <a:p>
            <a:endParaRPr lang="es-ES" dirty="0"/>
          </a:p>
          <a:p>
            <a:r>
              <a:rPr lang="es-ES" dirty="0"/>
              <a:t>igualitarias y un estándar de calidad de la enseñanza. </a:t>
            </a:r>
            <a:endParaRPr lang="pt-BR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15621" y="5419725"/>
            <a:ext cx="2036763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434809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51520" y="188640"/>
            <a:ext cx="8640960" cy="4752528"/>
          </a:xfrm>
        </p:spPr>
        <p:txBody>
          <a:bodyPr/>
          <a:lstStyle/>
          <a:p>
            <a:endParaRPr lang="es-ES" dirty="0" smtClean="0"/>
          </a:p>
          <a:p>
            <a:endParaRPr lang="es-ES" dirty="0"/>
          </a:p>
          <a:p>
            <a:r>
              <a:rPr lang="es-ES" dirty="0" smtClean="0"/>
              <a:t>Por </a:t>
            </a:r>
            <a:r>
              <a:rPr lang="es-ES" dirty="0"/>
              <a:t>ello, sobre la base</a:t>
            </a:r>
          </a:p>
          <a:p>
            <a:endParaRPr lang="es-ES" dirty="0"/>
          </a:p>
          <a:p>
            <a:r>
              <a:rPr lang="es-ES" dirty="0"/>
              <a:t>de la Constitución, en lo referente a la educación privada, se considera que hay </a:t>
            </a:r>
          </a:p>
          <a:p>
            <a:endParaRPr lang="es-ES" dirty="0"/>
          </a:p>
          <a:p>
            <a:r>
              <a:rPr lang="es-ES" dirty="0"/>
              <a:t>obligatoriedad de que las instituciones privadas cumplan las normas generales de la </a:t>
            </a:r>
          </a:p>
          <a:p>
            <a:endParaRPr lang="es-ES" dirty="0"/>
          </a:p>
          <a:p>
            <a:r>
              <a:rPr lang="es-ES" dirty="0"/>
              <a:t>educación, es decir, obtener del Poder Público autorización para su funcionamiento</a:t>
            </a:r>
          </a:p>
          <a:p>
            <a:endParaRPr lang="es-ES" dirty="0"/>
          </a:p>
          <a:p>
            <a:r>
              <a:rPr lang="es-ES" dirty="0"/>
              <a:t>y permitir que este organismo las evalúe. La iniciativa privada no es un sistema. </a:t>
            </a:r>
            <a:endParaRPr lang="pt-BR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7237" y="5434858"/>
            <a:ext cx="2036763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647964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95536" y="404664"/>
            <a:ext cx="7948364" cy="4275813"/>
          </a:xfrm>
        </p:spPr>
        <p:txBody>
          <a:bodyPr/>
          <a:lstStyle/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r>
              <a:rPr lang="es-ES" dirty="0" smtClean="0"/>
              <a:t>Es </a:t>
            </a:r>
            <a:endParaRPr lang="es-ES" dirty="0"/>
          </a:p>
          <a:p>
            <a:endParaRPr lang="es-ES" dirty="0"/>
          </a:p>
          <a:p>
            <a:r>
              <a:rPr lang="es-ES" dirty="0"/>
              <a:t>una red perteneciente al sistema público y, como tal, su autonomía está vinculada a </a:t>
            </a:r>
          </a:p>
          <a:p>
            <a:endParaRPr lang="es-ES" dirty="0"/>
          </a:p>
          <a:p>
            <a:r>
              <a:rPr lang="es-ES" dirty="0"/>
              <a:t>estándares de autorización y de calidad definidos por el poder público.</a:t>
            </a:r>
            <a:endParaRPr lang="pt-BR" dirty="0"/>
          </a:p>
          <a:p>
            <a:endParaRPr lang="pt-BR" dirty="0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7237" y="5419725"/>
            <a:ext cx="2036763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8946919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Ângulos">
  <a:themeElements>
    <a:clrScheme name="Concurso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Ápice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Ângulo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49</TotalTime>
  <Words>1159</Words>
  <Application>Microsoft Office PowerPoint</Application>
  <PresentationFormat>Apresentação na tela (4:3)</PresentationFormat>
  <Paragraphs>214</Paragraphs>
  <Slides>22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22</vt:i4>
      </vt:variant>
    </vt:vector>
  </HeadingPairs>
  <TitlesOfParts>
    <vt:vector size="23" baseType="lpstr">
      <vt:lpstr>Ângulos</vt:lpstr>
      <vt:lpstr>Por una educación verdaderamente democrática: Luchas y banderas de los trabajadores de la educación en el sector privado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Por una educación verdaderamente democrática: Luchas y banderas de los trabajadores de la educación en el sector privado</dc:title>
  <dc:creator>Cris</dc:creator>
  <cp:lastModifiedBy>Cris</cp:lastModifiedBy>
  <cp:revision>7</cp:revision>
  <dcterms:created xsi:type="dcterms:W3CDTF">2013-07-30T01:50:01Z</dcterms:created>
  <dcterms:modified xsi:type="dcterms:W3CDTF">2013-07-30T14:48:01Z</dcterms:modified>
</cp:coreProperties>
</file>