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42D8F-EA11-435A-8BCE-4D07E48ECDD7}" type="datetimeFigureOut">
              <a:rPr lang="pt-BR" smtClean="0"/>
              <a:t>29/07/2013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9888FE-1153-4833-BCAF-FD009A99A7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795680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21D1C1-C2BE-41F2-8323-351CDED71FE2}" type="datetimeFigureOut">
              <a:rPr lang="pt-BR" smtClean="0"/>
              <a:t>29/07/2013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DF673F-A362-45D5-8146-D565E4CFC3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198142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DF673F-A362-45D5-8146-D565E4CFC330}" type="slidenum">
              <a:rPr lang="pt-BR" smtClean="0"/>
              <a:t>1</a:t>
            </a:fld>
            <a:endParaRPr lang="pt-BR"/>
          </a:p>
        </p:txBody>
      </p:sp>
      <p:sp>
        <p:nvSpPr>
          <p:cNvPr id="5" name="Espaço Reservado para Cabeçalho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DF673F-A362-45D5-8146-D565E4CFC330}" type="slidenum">
              <a:rPr lang="pt-BR" smtClean="0"/>
              <a:t>2</a:t>
            </a:fld>
            <a:endParaRPr lang="pt-BR"/>
          </a:p>
        </p:txBody>
      </p:sp>
      <p:sp>
        <p:nvSpPr>
          <p:cNvPr id="5" name="Espaço Reservado para Cabeçalho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/>
          </a:p>
        </p:txBody>
      </p:sp>
      <p:sp>
        <p:nvSpPr>
          <p:cNvPr id="4" name="Espaço Reservado para Cabeçalho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DF673F-A362-45D5-8146-D565E4CFC330}" type="slidenum">
              <a:rPr lang="pt-BR" smtClean="0"/>
              <a:t>4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pt-BR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EDD8D-46BB-46F2-9867-2505FA29BAA1}" type="datetime1">
              <a:rPr lang="pt-BR" smtClean="0"/>
              <a:t>29/07/2013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8CFD-97C3-44BD-9293-8F95ADF9F97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EDD8D-46BB-46F2-9867-2505FA29BAA1}" type="datetime1">
              <a:rPr lang="pt-BR" smtClean="0"/>
              <a:t>29/07/2013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8CFD-97C3-44BD-9293-8F95ADF9F97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pt-B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EDD8D-46BB-46F2-9867-2505FA29BAA1}" type="datetime1">
              <a:rPr lang="pt-BR" smtClean="0"/>
              <a:t>29/07/2013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8CFD-97C3-44BD-9293-8F95ADF9F97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EDD8D-46BB-46F2-9867-2505FA29BAA1}" type="datetime1">
              <a:rPr lang="pt-BR" smtClean="0"/>
              <a:t>29/07/2013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8CFD-97C3-44BD-9293-8F95ADF9F97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EDD8D-46BB-46F2-9867-2505FA29BAA1}" type="datetime1">
              <a:rPr lang="pt-BR" smtClean="0"/>
              <a:t>29/07/2013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8CFD-97C3-44BD-9293-8F95ADF9F97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EDD8D-46BB-46F2-9867-2505FA29BAA1}" type="datetime1">
              <a:rPr lang="pt-BR" smtClean="0"/>
              <a:t>29/07/2013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8CFD-97C3-44BD-9293-8F95ADF9F975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B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B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EDD8D-46BB-46F2-9867-2505FA29BAA1}" type="datetime1">
              <a:rPr lang="pt-BR" smtClean="0"/>
              <a:t>29/07/2013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8CFD-97C3-44BD-9293-8F95ADF9F97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EDD8D-46BB-46F2-9867-2505FA29BAA1}" type="datetime1">
              <a:rPr lang="pt-BR" smtClean="0"/>
              <a:t>29/07/2013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8CFD-97C3-44BD-9293-8F95ADF9F97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EDD8D-46BB-46F2-9867-2505FA29BAA1}" type="datetime1">
              <a:rPr lang="pt-BR" smtClean="0"/>
              <a:t>29/07/2013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8CFD-97C3-44BD-9293-8F95ADF9F97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EDD8D-46BB-46F2-9867-2505FA29BAA1}" type="datetime1">
              <a:rPr lang="pt-BR" smtClean="0"/>
              <a:t>29/07/2013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26B8CFD-97C3-44BD-9293-8F95ADF9F97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pt-BR" smtClean="0"/>
              <a:t>Drag picture to placeholder or click icon to add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pt-BR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EDD8D-46BB-46F2-9867-2505FA29BAA1}" type="datetime1">
              <a:rPr lang="pt-BR" smtClean="0"/>
              <a:t>29/07/2013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8CFD-97C3-44BD-9293-8F95ADF9F97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59EDD8D-46BB-46F2-9867-2505FA29BAA1}" type="datetime1">
              <a:rPr lang="pt-BR" smtClean="0"/>
              <a:t>29/07/2013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626B8CFD-97C3-44BD-9293-8F95ADF9F975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 rot="19140000">
            <a:off x="621877" y="1682185"/>
            <a:ext cx="6170853" cy="1260000"/>
          </a:xfrm>
        </p:spPr>
        <p:txBody>
          <a:bodyPr/>
          <a:lstStyle/>
          <a:p>
            <a:r>
              <a:rPr lang="pt-BR" sz="3600" b="1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Plano </a:t>
            </a:r>
            <a:r>
              <a:rPr lang="pt-BR" sz="3600" b="1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Nacional de </a:t>
            </a:r>
            <a:r>
              <a:rPr lang="pt-BR" sz="3600" b="1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Educação</a:t>
            </a:r>
            <a:endParaRPr lang="pt-BR" sz="3600" b="1" cap="none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" name="Imagem 3" descr="Logotipo 2011 v1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260648"/>
            <a:ext cx="2035942" cy="1440000"/>
          </a:xfrm>
          <a:prstGeom prst="rect">
            <a:avLst/>
          </a:prstGeom>
        </p:spPr>
      </p:pic>
      <p:pic>
        <p:nvPicPr>
          <p:cNvPr id="5" name="Imagem 4" descr="bandeira brasi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067944" y="3573016"/>
            <a:ext cx="3271632" cy="2160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323528" y="476672"/>
            <a:ext cx="8820472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dirty="0" smtClean="0"/>
              <a:t>    10 </a:t>
            </a:r>
            <a:r>
              <a:rPr lang="pt-BR" sz="3600" dirty="0" smtClean="0"/>
              <a:t>diretrizes </a:t>
            </a:r>
            <a:r>
              <a:rPr lang="pt-BR" sz="3600" dirty="0"/>
              <a:t>e</a:t>
            </a:r>
            <a:r>
              <a:rPr lang="pt-BR" sz="3600" dirty="0" smtClean="0"/>
              <a:t> </a:t>
            </a:r>
            <a:r>
              <a:rPr lang="pt-BR" sz="3600" dirty="0"/>
              <a:t>20 </a:t>
            </a:r>
            <a:r>
              <a:rPr lang="pt-BR" sz="3600" dirty="0" smtClean="0"/>
              <a:t>metas</a:t>
            </a:r>
          </a:p>
          <a:p>
            <a:pPr algn="r"/>
            <a:endParaRPr lang="pt-BR" sz="2400" dirty="0"/>
          </a:p>
          <a:p>
            <a:pPr>
              <a:buFont typeface="Arial" pitchFamily="34" charset="0"/>
              <a:buChar char="•"/>
            </a:pPr>
            <a:r>
              <a:rPr lang="pt-BR" sz="2000" dirty="0" smtClean="0"/>
              <a:t> </a:t>
            </a:r>
            <a:r>
              <a:rPr lang="pt-BR" sz="2000" dirty="0" smtClean="0"/>
              <a:t>gestão democrática</a:t>
            </a:r>
          </a:p>
          <a:p>
            <a:pPr>
              <a:buFont typeface="Arial" pitchFamily="34" charset="0"/>
              <a:buChar char="•"/>
            </a:pPr>
            <a:r>
              <a:rPr lang="pt-BR" sz="2000" dirty="0" smtClean="0"/>
              <a:t> modelo </a:t>
            </a:r>
            <a:r>
              <a:rPr lang="pt-BR" sz="2000" dirty="0"/>
              <a:t>de visão sistêmica da </a:t>
            </a:r>
            <a:r>
              <a:rPr lang="pt-BR" sz="2000" dirty="0" smtClean="0"/>
              <a:t>educação, criação do Plano de Desenvolvimento da Educação (PDE),</a:t>
            </a:r>
          </a:p>
          <a:p>
            <a:pPr>
              <a:buFont typeface="Arial" pitchFamily="34" charset="0"/>
              <a:buChar char="•"/>
            </a:pPr>
            <a:r>
              <a:rPr lang="pt-BR" sz="2000" dirty="0" smtClean="0"/>
              <a:t> estratégias de incentivo para minimizar evasão em todos níveis</a:t>
            </a:r>
            <a:r>
              <a:rPr lang="pt-BR" sz="2000" dirty="0"/>
              <a:t>, modalidades e </a:t>
            </a:r>
            <a:r>
              <a:rPr lang="pt-BR" sz="2000" dirty="0" smtClean="0"/>
              <a:t>etapas,</a:t>
            </a:r>
          </a:p>
          <a:p>
            <a:pPr>
              <a:buFont typeface="Arial" pitchFamily="34" charset="0"/>
              <a:buChar char="•"/>
            </a:pPr>
            <a:r>
              <a:rPr lang="pt-BR" sz="2000" dirty="0"/>
              <a:t> </a:t>
            </a:r>
            <a:r>
              <a:rPr lang="pt-BR" sz="2000" dirty="0" smtClean="0"/>
              <a:t>ampliação do ensino fundamental de 4 a 17 anos,</a:t>
            </a:r>
          </a:p>
          <a:p>
            <a:pPr>
              <a:buFont typeface="Arial" pitchFamily="34" charset="0"/>
              <a:buChar char="•"/>
            </a:pPr>
            <a:r>
              <a:rPr lang="pt-BR" sz="2000" dirty="0" smtClean="0"/>
              <a:t>aumento </a:t>
            </a:r>
            <a:r>
              <a:rPr lang="pt-BR" sz="2000" dirty="0"/>
              <a:t>da taxa de alfabetização e da escolaridade média da </a:t>
            </a:r>
            <a:r>
              <a:rPr lang="pt-BR" sz="2000" dirty="0" smtClean="0"/>
              <a:t>população,</a:t>
            </a:r>
          </a:p>
          <a:p>
            <a:pPr>
              <a:buFont typeface="Arial" pitchFamily="34" charset="0"/>
              <a:buChar char="•"/>
            </a:pPr>
            <a:r>
              <a:rPr lang="pt-BR" sz="2000" dirty="0" smtClean="0"/>
              <a:t> ampliação </a:t>
            </a:r>
            <a:r>
              <a:rPr lang="pt-BR" sz="2000" dirty="0"/>
              <a:t>progressiva do investimento público em educação até atingir o mínimo de 7% do produto interno bruto (PIB) do país, com revisão desse percentual em </a:t>
            </a:r>
            <a:r>
              <a:rPr lang="pt-BR" sz="2000" dirty="0" smtClean="0"/>
              <a:t>2015, a nossa luta é 10%.</a:t>
            </a:r>
            <a:r>
              <a:rPr lang="pt-BR" sz="2400" dirty="0" smtClean="0"/>
              <a:t/>
            </a:r>
            <a:br>
              <a:rPr lang="pt-BR" sz="2400" dirty="0" smtClean="0"/>
            </a:br>
            <a:endParaRPr lang="pt-BR" sz="2400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B8CFD-97C3-44BD-9293-8F95ADF9F975}" type="slidenum">
              <a:rPr lang="pt-BR" smtClean="0"/>
              <a:t>2</a:t>
            </a:fld>
            <a:endParaRPr lang="pt-BR"/>
          </a:p>
        </p:txBody>
      </p:sp>
      <p:pic>
        <p:nvPicPr>
          <p:cNvPr id="8" name="Imagem 7" descr="Logotipo 2011 v1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08058" y="5434224"/>
            <a:ext cx="2035942" cy="1440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51520" y="828288"/>
            <a:ext cx="871296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000" dirty="0" smtClean="0"/>
              <a:t>inclusão alunos com deficiência, </a:t>
            </a:r>
          </a:p>
          <a:p>
            <a:r>
              <a:rPr lang="pt-BR" sz="2000" dirty="0" smtClean="0"/>
              <a:t>indígenas, quilombolas, estudantes do </a:t>
            </a:r>
            <a:r>
              <a:rPr lang="pt-BR" sz="2000" dirty="0" smtClean="0"/>
              <a:t>campo</a:t>
            </a:r>
          </a:p>
          <a:p>
            <a:r>
              <a:rPr lang="pt-BR" sz="2000" dirty="0" smtClean="0"/>
              <a:t> </a:t>
            </a:r>
            <a:r>
              <a:rPr lang="pt-BR" sz="2000" dirty="0" smtClean="0"/>
              <a:t>e alunos em regime de liberdade assistida,</a:t>
            </a:r>
          </a:p>
          <a:p>
            <a:pPr>
              <a:buFont typeface="Arial" pitchFamily="34" charset="0"/>
              <a:buChar char="•"/>
            </a:pPr>
            <a:r>
              <a:rPr lang="pt-BR" sz="2000" dirty="0" smtClean="0"/>
              <a:t>  ampliação do acesso e atendimento em todos os níveis,</a:t>
            </a:r>
          </a:p>
          <a:p>
            <a:pPr>
              <a:buFont typeface="Arial" pitchFamily="34" charset="0"/>
              <a:buChar char="•"/>
            </a:pPr>
            <a:r>
              <a:rPr lang="pt-BR" sz="2000" dirty="0" smtClean="0"/>
              <a:t>  incentivo à formação inicial e continuada de trabalhadores em educação,</a:t>
            </a:r>
          </a:p>
          <a:p>
            <a:pPr>
              <a:buFont typeface="Arial" pitchFamily="34" charset="0"/>
              <a:buChar char="•"/>
            </a:pPr>
            <a:r>
              <a:rPr lang="pt-BR" sz="2000" dirty="0" smtClean="0"/>
              <a:t> avaliação e acompanhamento periódico e individualizado de todos os envolvidos na educação do país — estudantes trabalhadores em educação,  gestores e demais profissionais</a:t>
            </a:r>
            <a:r>
              <a:rPr lang="pt-BR" sz="2000" dirty="0"/>
              <a:t>, ampliação do ensino fundamental de 4 a 17 anos,</a:t>
            </a:r>
          </a:p>
          <a:p>
            <a:pPr>
              <a:buFont typeface="Arial" pitchFamily="34" charset="0"/>
              <a:buChar char="•"/>
            </a:pPr>
            <a:r>
              <a:rPr lang="pt-BR" sz="2000" dirty="0"/>
              <a:t>aumento da taxa de alfabetização e da escolaridade média da população,</a:t>
            </a:r>
          </a:p>
          <a:p>
            <a:pPr>
              <a:buFont typeface="Arial" pitchFamily="34" charset="0"/>
              <a:buChar char="•"/>
            </a:pPr>
            <a:r>
              <a:rPr lang="pt-BR" sz="2000" dirty="0"/>
              <a:t> ampliação progressiva do investimento público em educação até atingir o mínimo de 7% do produto interno bruto (PIB) do país, até 2015, </a:t>
            </a:r>
            <a:r>
              <a:rPr lang="pt-BR" sz="2000" b="1" dirty="0"/>
              <a:t>a nossa luta é 10% já.</a:t>
            </a:r>
            <a:r>
              <a:rPr lang="pt-BR" sz="2000" dirty="0"/>
              <a:t/>
            </a:r>
            <a:br>
              <a:rPr lang="pt-BR" sz="2000" dirty="0"/>
            </a:br>
            <a:endParaRPr lang="pt-BR" sz="2000" dirty="0"/>
          </a:p>
          <a:p>
            <a:pPr>
              <a:buFont typeface="Arial" pitchFamily="34" charset="0"/>
              <a:buChar char="•"/>
            </a:pPr>
            <a:endParaRPr lang="pt-BR" sz="2000" dirty="0"/>
          </a:p>
        </p:txBody>
      </p:sp>
      <p:pic>
        <p:nvPicPr>
          <p:cNvPr id="3" name="Imagem 2" descr="Logotipo 2011 v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76043" y="5418000"/>
            <a:ext cx="2035942" cy="1440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http://conae2014.mec.gov.br/images/img/logovertical_conae201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1628800"/>
            <a:ext cx="5452800" cy="288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23528" y="404664"/>
            <a:ext cx="8712968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3600" b="1" dirty="0" smtClean="0"/>
          </a:p>
          <a:p>
            <a:pPr algn="ctr"/>
            <a:r>
              <a:rPr lang="pt-BR" sz="3600" b="1" dirty="0" smtClean="0"/>
              <a:t>Objetivos</a:t>
            </a:r>
          </a:p>
          <a:p>
            <a:pPr algn="ctr"/>
            <a:endParaRPr lang="pt-BR" sz="3600" b="1" dirty="0" smtClean="0"/>
          </a:p>
          <a:p>
            <a:endParaRPr lang="pt-BR" sz="800" dirty="0" smtClean="0"/>
          </a:p>
          <a:p>
            <a:r>
              <a:rPr lang="pt-BR" sz="2000" dirty="0" smtClean="0"/>
              <a:t>Deliberar, apresentar propostas para o </a:t>
            </a:r>
            <a:r>
              <a:rPr lang="pt-BR" sz="2000" b="1" dirty="0" smtClean="0"/>
              <a:t>Plano </a:t>
            </a:r>
            <a:r>
              <a:rPr lang="pt-BR" sz="2000" b="1" dirty="0"/>
              <a:t>Nacional </a:t>
            </a:r>
            <a:r>
              <a:rPr lang="pt-BR" sz="2000" b="1" dirty="0" smtClean="0"/>
              <a:t>de </a:t>
            </a:r>
            <a:r>
              <a:rPr lang="pt-BR" sz="2000" b="1" dirty="0" smtClean="0"/>
              <a:t>Educação</a:t>
            </a:r>
          </a:p>
          <a:p>
            <a:endParaRPr lang="pt-BR" sz="2000" b="1" dirty="0"/>
          </a:p>
          <a:p>
            <a:r>
              <a:rPr lang="pt-BR" sz="2000" b="1" dirty="0" smtClean="0"/>
              <a:t> </a:t>
            </a:r>
            <a:r>
              <a:rPr lang="pt-BR" sz="2000" dirty="0"/>
              <a:t>pelos </a:t>
            </a:r>
            <a:r>
              <a:rPr lang="pt-BR" sz="2000" dirty="0" smtClean="0"/>
              <a:t>Municípios</a:t>
            </a:r>
            <a:r>
              <a:rPr lang="pt-BR" sz="2000" dirty="0"/>
              <a:t>, </a:t>
            </a:r>
            <a:r>
              <a:rPr lang="pt-BR" sz="2000" dirty="0" smtClean="0"/>
              <a:t>Estados </a:t>
            </a:r>
            <a:r>
              <a:rPr lang="pt-BR" sz="2000" dirty="0"/>
              <a:t>e </a:t>
            </a:r>
            <a:r>
              <a:rPr lang="pt-BR" sz="2000" dirty="0" smtClean="0"/>
              <a:t>Distrito </a:t>
            </a:r>
            <a:r>
              <a:rPr lang="pt-BR" sz="2000" dirty="0"/>
              <a:t>Federal, no </a:t>
            </a:r>
            <a:r>
              <a:rPr lang="pt-BR" sz="2000" dirty="0" smtClean="0"/>
              <a:t>contexto do </a:t>
            </a:r>
            <a:r>
              <a:rPr lang="pt-BR" sz="2000" b="1" dirty="0" smtClean="0"/>
              <a:t>Sistema</a:t>
            </a:r>
          </a:p>
          <a:p>
            <a:endParaRPr lang="pt-BR" sz="2000" b="1" dirty="0"/>
          </a:p>
          <a:p>
            <a:r>
              <a:rPr lang="pt-BR" sz="2000" b="1" dirty="0" smtClean="0"/>
              <a:t> </a:t>
            </a:r>
            <a:r>
              <a:rPr lang="pt-BR" sz="2000" b="1" dirty="0"/>
              <a:t>Nacional de Educação</a:t>
            </a:r>
            <a:r>
              <a:rPr lang="pt-BR" sz="2000" dirty="0"/>
              <a:t>, </a:t>
            </a:r>
            <a:r>
              <a:rPr lang="pt-BR" sz="2000" dirty="0" smtClean="0"/>
              <a:t>com a participação popular e </a:t>
            </a:r>
            <a:r>
              <a:rPr lang="pt-BR" sz="2000" dirty="0"/>
              <a:t>a </a:t>
            </a:r>
            <a:r>
              <a:rPr lang="pt-BR" sz="2000" dirty="0" smtClean="0"/>
              <a:t>cooperação</a:t>
            </a:r>
          </a:p>
          <a:p>
            <a:endParaRPr lang="pt-BR" sz="2000" dirty="0"/>
          </a:p>
          <a:p>
            <a:r>
              <a:rPr lang="pt-BR" sz="2000" dirty="0" smtClean="0"/>
              <a:t> </a:t>
            </a:r>
            <a:r>
              <a:rPr lang="pt-BR" sz="2000" dirty="0"/>
              <a:t>federativa </a:t>
            </a:r>
            <a:r>
              <a:rPr lang="pt-BR" sz="2000" dirty="0" smtClean="0"/>
              <a:t>em </a:t>
            </a:r>
            <a:r>
              <a:rPr lang="pt-BR" sz="2000" dirty="0"/>
              <a:t>regime de </a:t>
            </a:r>
            <a:r>
              <a:rPr lang="pt-BR" sz="2000" dirty="0" smtClean="0"/>
              <a:t>colaboração.</a:t>
            </a:r>
          </a:p>
          <a:p>
            <a:endParaRPr lang="pt-BR" sz="4000" dirty="0"/>
          </a:p>
        </p:txBody>
      </p:sp>
      <p:pic>
        <p:nvPicPr>
          <p:cNvPr id="3" name="Imagem 2" descr="Logotipo 2011 v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08058" y="5418000"/>
            <a:ext cx="2035942" cy="1440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51520" y="889844"/>
            <a:ext cx="871296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b="1" dirty="0" smtClean="0"/>
              <a:t>7 eixos da CONAE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2000" dirty="0" smtClean="0"/>
              <a:t>Plano Nacional de Educação e o Sistema Nacional de Educação organização e regulação; 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2000" dirty="0" smtClean="0"/>
              <a:t>Educação e diversidade: justiça social, inclusão e direitos humanos; 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2000" dirty="0" smtClean="0"/>
              <a:t>Educação, trabalho e desenvolvimento sustentável: cultura, ciência, tecnologia, saúde e meio ambiente; 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2000" dirty="0" smtClean="0"/>
              <a:t>Qualidade da Educação: democratização do acesso, permanência, avaliação, condições de participação e aprendizagem; 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2000" dirty="0" smtClean="0"/>
              <a:t>Gestão Democrática, Participação Popular e Controle Social; 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2000" dirty="0" smtClean="0"/>
              <a:t>Valorização dos Profissionais da Educação: formação, remuneração, carreira e condições de trabalho; 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2000" dirty="0" smtClean="0"/>
              <a:t>Financiamento da Educação: gestão, transparência e controle social dos recursos. </a:t>
            </a:r>
            <a:endParaRPr lang="pt-BR" sz="2000" dirty="0"/>
          </a:p>
        </p:txBody>
      </p:sp>
      <p:pic>
        <p:nvPicPr>
          <p:cNvPr id="3" name="Imagem 2" descr="Logotipo 2011 v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983" y="5418000"/>
            <a:ext cx="2035942" cy="1440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51520" y="1916832"/>
            <a:ext cx="864096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 smtClean="0"/>
              <a:t>A CONAE é momento ímpar para a sociedade discutir a Educação que </a:t>
            </a:r>
            <a:r>
              <a:rPr lang="pt-BR" sz="2000" dirty="0" smtClean="0"/>
              <a:t>se</a:t>
            </a:r>
          </a:p>
          <a:p>
            <a:r>
              <a:rPr lang="pt-BR" sz="2000" dirty="0" smtClean="0"/>
              <a:t> </a:t>
            </a:r>
          </a:p>
          <a:p>
            <a:r>
              <a:rPr lang="pt-BR" sz="2000" dirty="0" smtClean="0"/>
              <a:t>quer </a:t>
            </a:r>
            <a:r>
              <a:rPr lang="pt-BR" sz="2000" dirty="0" smtClean="0"/>
              <a:t>e o papel do Estado na elaboração de políticas públicas que </a:t>
            </a:r>
            <a:r>
              <a:rPr lang="pt-BR" sz="2000" dirty="0" smtClean="0"/>
              <a:t>atendam aos </a:t>
            </a:r>
            <a:r>
              <a:rPr lang="pt-BR" sz="2000" dirty="0" smtClean="0"/>
              <a:t>anseios da população</a:t>
            </a:r>
            <a:r>
              <a:rPr lang="pt-BR" sz="4400" dirty="0" smtClean="0"/>
              <a:t>. </a:t>
            </a:r>
            <a:endParaRPr lang="pt-BR" sz="4400" dirty="0"/>
          </a:p>
        </p:txBody>
      </p:sp>
      <p:pic>
        <p:nvPicPr>
          <p:cNvPr id="3" name="Imagem 2" descr="Logotipo 2011 v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08058" y="5394707"/>
            <a:ext cx="2035942" cy="1440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332656"/>
            <a:ext cx="896448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sz="2000" dirty="0" smtClean="0"/>
          </a:p>
          <a:p>
            <a:pPr algn="just"/>
            <a:endParaRPr lang="pt-BR" sz="2000" dirty="0"/>
          </a:p>
          <a:p>
            <a:pPr algn="just"/>
            <a:endParaRPr lang="pt-BR" sz="2000" dirty="0" smtClean="0"/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    Participar das discussões é posicionar-se frente a essas políticas, frente ao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 poder público, relembrar o papel que deve desempenhar e conhecer o que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 smtClean="0"/>
              <a:t> discute sobre Educação, os projetos e a aplicação dos recursos.</a:t>
            </a:r>
          </a:p>
          <a:p>
            <a:pPr algn="just"/>
            <a:endParaRPr lang="pt-BR" sz="2000" dirty="0"/>
          </a:p>
          <a:p>
            <a:pPr algn="just"/>
            <a:endParaRPr lang="pt-BR" sz="2000" dirty="0" smtClean="0"/>
          </a:p>
        </p:txBody>
      </p:sp>
      <p:pic>
        <p:nvPicPr>
          <p:cNvPr id="3" name="Imagem 2" descr="Logotipo 2011 v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1973" y="5683427"/>
            <a:ext cx="1692027" cy="11967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0" y="404664"/>
            <a:ext cx="8963408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800" dirty="0" smtClean="0"/>
          </a:p>
          <a:p>
            <a:pPr algn="r"/>
            <a:endParaRPr lang="pt-BR" sz="2800" dirty="0" smtClean="0"/>
          </a:p>
          <a:p>
            <a:pPr algn="just"/>
            <a:r>
              <a:rPr lang="pt-BR" sz="2000" dirty="0" smtClean="0"/>
              <a:t>O Brasil é o único país no mundo que tem em </a:t>
            </a:r>
          </a:p>
          <a:p>
            <a:pPr algn="just"/>
            <a:r>
              <a:rPr lang="pt-BR" sz="2000" dirty="0" smtClean="0"/>
              <a:t>sua agenda a obrigatoriedade de criar fóruns de discussões para a organizar a Conferência Nacional de Educação</a:t>
            </a:r>
            <a:r>
              <a:rPr lang="pt-BR" sz="2000" dirty="0" smtClean="0"/>
              <a:t>.</a:t>
            </a:r>
          </a:p>
          <a:p>
            <a:pPr algn="r"/>
            <a:endParaRPr lang="pt-BR" sz="2000" dirty="0" smtClean="0"/>
          </a:p>
          <a:p>
            <a:pPr algn="just"/>
            <a:r>
              <a:rPr lang="pt-BR" sz="2000" dirty="0" smtClean="0"/>
              <a:t>Essa grande conquista é um importante passo do movimento dos trabalhadores em educação público e privado, movimentos sociais, setores da diversidades, e demais setores da sociedade civil.</a:t>
            </a:r>
            <a:endParaRPr lang="pt-BR" sz="2000" dirty="0"/>
          </a:p>
          <a:p>
            <a:pPr algn="just"/>
            <a:endParaRPr lang="pt-BR" sz="2000" dirty="0" smtClean="0"/>
          </a:p>
          <a:p>
            <a:pPr algn="ctr"/>
            <a:r>
              <a:rPr lang="pt-BR" sz="2000" dirty="0" smtClean="0"/>
              <a:t>Temos que mobilizar, participar e fazer valer as </a:t>
            </a:r>
          </a:p>
          <a:p>
            <a:pPr algn="ctr"/>
            <a:r>
              <a:rPr lang="pt-BR" sz="2000" dirty="0" smtClean="0"/>
              <a:t>conquistas trazidas pela CONAE, enfim esse </a:t>
            </a:r>
          </a:p>
          <a:p>
            <a:pPr algn="ctr"/>
            <a:r>
              <a:rPr lang="pt-BR" sz="2000" dirty="0" smtClean="0"/>
              <a:t>está sendo o maior desafio desde 2010!</a:t>
            </a:r>
          </a:p>
          <a:p>
            <a:endParaRPr lang="pt-BR" sz="2800" dirty="0"/>
          </a:p>
          <a:p>
            <a:endParaRPr lang="pt-BR" sz="2800" dirty="0"/>
          </a:p>
        </p:txBody>
      </p:sp>
      <p:pic>
        <p:nvPicPr>
          <p:cNvPr id="3" name="Imagem 2" descr="Logotipo 2011 v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08058" y="5418000"/>
            <a:ext cx="2035942" cy="144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Travelogue">
      <a:dk1>
        <a:sysClr val="windowText" lastClr="000000"/>
      </a:dk1>
      <a:lt1>
        <a:srgbClr val="EAC968"/>
      </a:lt1>
      <a:dk2>
        <a:srgbClr val="2A2515"/>
      </a:dk2>
      <a:lt2>
        <a:srgbClr val="82682C"/>
      </a:lt2>
      <a:accent1>
        <a:srgbClr val="B74D21"/>
      </a:accent1>
      <a:accent2>
        <a:srgbClr val="A32323"/>
      </a:accent2>
      <a:accent3>
        <a:srgbClr val="4576A3"/>
      </a:accent3>
      <a:accent4>
        <a:srgbClr val="615D9A"/>
      </a:accent4>
      <a:accent5>
        <a:srgbClr val="67924B"/>
      </a:accent5>
      <a:accent6>
        <a:srgbClr val="BF7B1B"/>
      </a:accent6>
      <a:hlink>
        <a:srgbClr val="99350B"/>
      </a:hlink>
      <a:folHlink>
        <a:srgbClr val="78514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Angles.thmx</Template>
  <TotalTime>324</TotalTime>
  <Words>542</Words>
  <Application>Microsoft Office PowerPoint</Application>
  <PresentationFormat>Apresentação na tela (4:3)</PresentationFormat>
  <Paragraphs>62</Paragraphs>
  <Slides>9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Angles</vt:lpstr>
      <vt:lpstr>Plano Nacional de Educação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rita</dc:creator>
  <cp:lastModifiedBy>Cris</cp:lastModifiedBy>
  <cp:revision>26</cp:revision>
  <dcterms:created xsi:type="dcterms:W3CDTF">2013-07-25T12:28:35Z</dcterms:created>
  <dcterms:modified xsi:type="dcterms:W3CDTF">2013-07-30T03:11:27Z</dcterms:modified>
</cp:coreProperties>
</file>